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82" r:id="rId2"/>
    <p:sldId id="295" r:id="rId3"/>
    <p:sldId id="269" r:id="rId4"/>
    <p:sldId id="296" r:id="rId5"/>
    <p:sldId id="294" r:id="rId6"/>
    <p:sldId id="288" r:id="rId7"/>
    <p:sldId id="285" r:id="rId8"/>
    <p:sldId id="286" r:id="rId9"/>
    <p:sldId id="277" r:id="rId10"/>
    <p:sldId id="279" r:id="rId11"/>
    <p:sldId id="280" r:id="rId12"/>
    <p:sldId id="281" r:id="rId13"/>
    <p:sldId id="297" r:id="rId14"/>
    <p:sldId id="289" r:id="rId15"/>
    <p:sldId id="287" r:id="rId16"/>
    <p:sldId id="278" r:id="rId17"/>
    <p:sldId id="272" r:id="rId18"/>
    <p:sldId id="291" r:id="rId19"/>
    <p:sldId id="293" r:id="rId20"/>
    <p:sldId id="292" r:id="rId21"/>
    <p:sldId id="273" r:id="rId22"/>
    <p:sldId id="283" r:id="rId23"/>
    <p:sldId id="276" r:id="rId24"/>
    <p:sldId id="290" r:id="rId25"/>
    <p:sldId id="780" r:id="rId26"/>
    <p:sldId id="284" r:id="rId27"/>
    <p:sldId id="275" r:id="rId2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8" autoAdjust="0"/>
    <p:restoredTop sz="84383" autoAdjust="0"/>
  </p:normalViewPr>
  <p:slideViewPr>
    <p:cSldViewPr snapToGrid="0">
      <p:cViewPr varScale="1">
        <p:scale>
          <a:sx n="90" d="100"/>
          <a:sy n="90" d="100"/>
        </p:scale>
        <p:origin x="193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iholcomb\My%20Drive\Google%20drive%20main\Classes\293%20Fall%202025\Lecture%20and%20lecture%20handouts\Lorentzian%20example%20by%20Femi,%20multi_peak_curv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iholcomb\My%20Drive\Google%20drive%20main\Classes\293%20Fall%202025\Lecture%20and%20lecture%20handouts\Lorentzian%20example%20by%20Femi,%20multi_peak_curve.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'Class Demo (1)'!$B$1</c:f>
              <c:strCache>
                <c:ptCount val="1"/>
                <c:pt idx="0">
                  <c:v>Y</c:v>
                </c:pt>
              </c:strCache>
            </c:strRef>
          </c:tx>
          <c:spPr>
            <a:ln w="50800" cap="rnd">
              <a:noFill/>
              <a:round/>
            </a:ln>
            <a:effectLst/>
          </c:spPr>
          <c:marker>
            <c:symbol val="circle"/>
            <c:size val="5"/>
            <c:spPr>
              <a:solidFill>
                <a:schemeClr val="accent1"/>
              </a:solidFill>
              <a:ln w="9525">
                <a:solidFill>
                  <a:schemeClr val="accent1"/>
                </a:solidFill>
              </a:ln>
              <a:effectLst/>
            </c:spPr>
          </c:marker>
          <c:xVal>
            <c:numRef>
              <c:f>'Class Demo (1)'!$A$2:$A$61</c:f>
              <c:numCache>
                <c:formatCode>General</c:formatCode>
                <c:ptCount val="60"/>
                <c:pt idx="0">
                  <c:v>0</c:v>
                </c:pt>
                <c:pt idx="1">
                  <c:v>1.6949152542372881</c:v>
                </c:pt>
                <c:pt idx="2">
                  <c:v>3.3898305084745761</c:v>
                </c:pt>
                <c:pt idx="3">
                  <c:v>5.0847457627118642</c:v>
                </c:pt>
                <c:pt idx="4">
                  <c:v>6.7796610169491522</c:v>
                </c:pt>
                <c:pt idx="5">
                  <c:v>8.4745762711864394</c:v>
                </c:pt>
                <c:pt idx="6">
                  <c:v>10.16949152542373</c:v>
                </c:pt>
                <c:pt idx="7">
                  <c:v>11.864406779661021</c:v>
                </c:pt>
                <c:pt idx="8">
                  <c:v>13.559322033898299</c:v>
                </c:pt>
                <c:pt idx="9">
                  <c:v>15.25423728813559</c:v>
                </c:pt>
                <c:pt idx="10">
                  <c:v>16.949152542372879</c:v>
                </c:pt>
                <c:pt idx="11">
                  <c:v>18.64406779661017</c:v>
                </c:pt>
                <c:pt idx="12">
                  <c:v>20.33898305084746</c:v>
                </c:pt>
                <c:pt idx="13">
                  <c:v>22.03389830508474</c:v>
                </c:pt>
                <c:pt idx="14">
                  <c:v>23.728813559322031</c:v>
                </c:pt>
                <c:pt idx="15">
                  <c:v>25.423728813559318</c:v>
                </c:pt>
                <c:pt idx="16">
                  <c:v>27.118644067796609</c:v>
                </c:pt>
                <c:pt idx="17">
                  <c:v>28.8135593220339</c:v>
                </c:pt>
                <c:pt idx="18">
                  <c:v>30.50847457627118</c:v>
                </c:pt>
                <c:pt idx="19">
                  <c:v>32.20338983050847</c:v>
                </c:pt>
                <c:pt idx="20">
                  <c:v>33.898305084745758</c:v>
                </c:pt>
                <c:pt idx="21">
                  <c:v>35.593220338983052</c:v>
                </c:pt>
                <c:pt idx="22">
                  <c:v>37.288135593220339</c:v>
                </c:pt>
                <c:pt idx="23">
                  <c:v>38.983050847457633</c:v>
                </c:pt>
                <c:pt idx="24">
                  <c:v>40.677966101694913</c:v>
                </c:pt>
                <c:pt idx="25">
                  <c:v>42.372881355932201</c:v>
                </c:pt>
                <c:pt idx="26">
                  <c:v>44.067796610169488</c:v>
                </c:pt>
                <c:pt idx="27">
                  <c:v>45.762711864406768</c:v>
                </c:pt>
                <c:pt idx="28">
                  <c:v>47.457627118644069</c:v>
                </c:pt>
                <c:pt idx="29">
                  <c:v>49.152542372881364</c:v>
                </c:pt>
                <c:pt idx="30">
                  <c:v>50.847457627118636</c:v>
                </c:pt>
                <c:pt idx="31">
                  <c:v>52.542372881355931</c:v>
                </c:pt>
                <c:pt idx="32">
                  <c:v>54.237288135593218</c:v>
                </c:pt>
                <c:pt idx="33">
                  <c:v>55.932203389830512</c:v>
                </c:pt>
                <c:pt idx="34">
                  <c:v>57.627118644067792</c:v>
                </c:pt>
                <c:pt idx="35">
                  <c:v>59.322033898305079</c:v>
                </c:pt>
                <c:pt idx="36">
                  <c:v>61.016949152542367</c:v>
                </c:pt>
                <c:pt idx="37">
                  <c:v>62.711864406779661</c:v>
                </c:pt>
                <c:pt idx="38">
                  <c:v>64.406779661016941</c:v>
                </c:pt>
                <c:pt idx="39">
                  <c:v>66.101694915254228</c:v>
                </c:pt>
                <c:pt idx="40">
                  <c:v>67.796610169491515</c:v>
                </c:pt>
                <c:pt idx="41">
                  <c:v>69.491525423728817</c:v>
                </c:pt>
                <c:pt idx="42">
                  <c:v>71.186440677966104</c:v>
                </c:pt>
                <c:pt idx="43">
                  <c:v>72.881355932203391</c:v>
                </c:pt>
                <c:pt idx="44">
                  <c:v>74.576271186440678</c:v>
                </c:pt>
                <c:pt idx="45">
                  <c:v>76.271186440677965</c:v>
                </c:pt>
                <c:pt idx="46">
                  <c:v>77.966101694915253</c:v>
                </c:pt>
                <c:pt idx="47">
                  <c:v>79.66101694915254</c:v>
                </c:pt>
                <c:pt idx="48">
                  <c:v>81.355932203389827</c:v>
                </c:pt>
                <c:pt idx="49">
                  <c:v>83.050847457627114</c:v>
                </c:pt>
                <c:pt idx="50">
                  <c:v>84.745762711864401</c:v>
                </c:pt>
                <c:pt idx="51">
                  <c:v>86.440677966101688</c:v>
                </c:pt>
                <c:pt idx="52">
                  <c:v>88.135593220338976</c:v>
                </c:pt>
                <c:pt idx="53">
                  <c:v>89.830508474576263</c:v>
                </c:pt>
                <c:pt idx="54">
                  <c:v>91.52542372881355</c:v>
                </c:pt>
                <c:pt idx="55">
                  <c:v>93.220338983050837</c:v>
                </c:pt>
                <c:pt idx="56">
                  <c:v>94.915254237288138</c:v>
                </c:pt>
                <c:pt idx="57">
                  <c:v>96.610169491525426</c:v>
                </c:pt>
                <c:pt idx="58">
                  <c:v>98.305084745762713</c:v>
                </c:pt>
                <c:pt idx="59">
                  <c:v>100</c:v>
                </c:pt>
              </c:numCache>
            </c:numRef>
          </c:xVal>
          <c:yVal>
            <c:numRef>
              <c:f>'Class Demo (1)'!$B$2:$B$61</c:f>
              <c:numCache>
                <c:formatCode>General</c:formatCode>
                <c:ptCount val="60"/>
                <c:pt idx="0">
                  <c:v>8.8385908437897296</c:v>
                </c:pt>
                <c:pt idx="1">
                  <c:v>10.22758166873324</c:v>
                </c:pt>
                <c:pt idx="2">
                  <c:v>12.01324942584827</c:v>
                </c:pt>
                <c:pt idx="3">
                  <c:v>14.365011873798069</c:v>
                </c:pt>
                <c:pt idx="4">
                  <c:v>17.54769241409506</c:v>
                </c:pt>
                <c:pt idx="5">
                  <c:v>21.98350717996502</c:v>
                </c:pt>
                <c:pt idx="6">
                  <c:v>28.34622629724435</c:v>
                </c:pt>
                <c:pt idx="7">
                  <c:v>37.653692783570612</c:v>
                </c:pt>
                <c:pt idx="8">
                  <c:v>51.101072322327518</c:v>
                </c:pt>
                <c:pt idx="9">
                  <c:v>68.614677479392014</c:v>
                </c:pt>
                <c:pt idx="10">
                  <c:v>84.693971681718295</c:v>
                </c:pt>
                <c:pt idx="11">
                  <c:v>87.900253618450051</c:v>
                </c:pt>
                <c:pt idx="12">
                  <c:v>76.231821893568792</c:v>
                </c:pt>
                <c:pt idx="13">
                  <c:v>60.790645174698597</c:v>
                </c:pt>
                <c:pt idx="14">
                  <c:v>49.12938650845966</c:v>
                </c:pt>
                <c:pt idx="15">
                  <c:v>42.358900692547323</c:v>
                </c:pt>
                <c:pt idx="16">
                  <c:v>39.65196412877826</c:v>
                </c:pt>
                <c:pt idx="17">
                  <c:v>40.315951202554437</c:v>
                </c:pt>
                <c:pt idx="18">
                  <c:v>44.188552551253842</c:v>
                </c:pt>
                <c:pt idx="19">
                  <c:v>51.618660973902919</c:v>
                </c:pt>
                <c:pt idx="20">
                  <c:v>63.295414378899828</c:v>
                </c:pt>
                <c:pt idx="21">
                  <c:v>79.603452336890541</c:v>
                </c:pt>
                <c:pt idx="22">
                  <c:v>98.7161987747605</c:v>
                </c:pt>
                <c:pt idx="23">
                  <c:v>113.753025128202</c:v>
                </c:pt>
                <c:pt idx="24">
                  <c:v>115.05962905798739</c:v>
                </c:pt>
                <c:pt idx="25">
                  <c:v>101.32958802390731</c:v>
                </c:pt>
                <c:pt idx="26">
                  <c:v>81.446714149908047</c:v>
                </c:pt>
                <c:pt idx="27">
                  <c:v>63.286334750966233</c:v>
                </c:pt>
                <c:pt idx="28">
                  <c:v>49.371933991176661</c:v>
                </c:pt>
                <c:pt idx="29">
                  <c:v>39.38721363410928</c:v>
                </c:pt>
                <c:pt idx="30">
                  <c:v>32.367461700708517</c:v>
                </c:pt>
                <c:pt idx="31">
                  <c:v>27.462744416935671</c:v>
                </c:pt>
                <c:pt idx="32">
                  <c:v>24.066582135235699</c:v>
                </c:pt>
                <c:pt idx="33">
                  <c:v>21.776553378519811</c:v>
                </c:pt>
                <c:pt idx="34">
                  <c:v>20.335767575142182</c:v>
                </c:pt>
                <c:pt idx="35">
                  <c:v>19.58819363351035</c:v>
                </c:pt>
                <c:pt idx="36">
                  <c:v>19.44980438198936</c:v>
                </c:pt>
                <c:pt idx="37">
                  <c:v>19.891606497904689</c:v>
                </c:pt>
                <c:pt idx="38">
                  <c:v>20.93061408425508</c:v>
                </c:pt>
                <c:pt idx="39">
                  <c:v>22.625327894718058</c:v>
                </c:pt>
                <c:pt idx="40">
                  <c:v>25.07161469077138</c:v>
                </c:pt>
                <c:pt idx="41">
                  <c:v>28.3917987446955</c:v>
                </c:pt>
                <c:pt idx="42">
                  <c:v>32.702657196797247</c:v>
                </c:pt>
                <c:pt idx="43">
                  <c:v>38.036458150582369</c:v>
                </c:pt>
                <c:pt idx="44">
                  <c:v>44.182637868336819</c:v>
                </c:pt>
                <c:pt idx="45">
                  <c:v>50.456715791957002</c:v>
                </c:pt>
                <c:pt idx="46">
                  <c:v>55.560266689785763</c:v>
                </c:pt>
                <c:pt idx="47">
                  <c:v>57.905838765481427</c:v>
                </c:pt>
                <c:pt idx="48">
                  <c:v>56.54211768200463</c:v>
                </c:pt>
                <c:pt idx="49">
                  <c:v>51.897145738408938</c:v>
                </c:pt>
                <c:pt idx="50">
                  <c:v>45.423556849210243</c:v>
                </c:pt>
                <c:pt idx="51">
                  <c:v>38.603262424705314</c:v>
                </c:pt>
                <c:pt idx="52">
                  <c:v>32.354901668663082</c:v>
                </c:pt>
                <c:pt idx="53">
                  <c:v>27.036725747769239</c:v>
                </c:pt>
                <c:pt idx="54">
                  <c:v>22.67368277704211</c:v>
                </c:pt>
                <c:pt idx="55">
                  <c:v>19.149970410578259</c:v>
                </c:pt>
                <c:pt idx="56">
                  <c:v>16.314739983966621</c:v>
                </c:pt>
                <c:pt idx="57">
                  <c:v>14.026865059933201</c:v>
                </c:pt>
                <c:pt idx="58">
                  <c:v>12.16878406861502</c:v>
                </c:pt>
                <c:pt idx="59">
                  <c:v>10.647403371393279</c:v>
                </c:pt>
              </c:numCache>
            </c:numRef>
          </c:yVal>
          <c:smooth val="0"/>
          <c:extLst>
            <c:ext xmlns:c16="http://schemas.microsoft.com/office/drawing/2014/chart" uri="{C3380CC4-5D6E-409C-BE32-E72D297353CC}">
              <c16:uniqueId val="{00000000-BE6E-40A3-9632-6C83707A1589}"/>
            </c:ext>
          </c:extLst>
        </c:ser>
        <c:dLbls>
          <c:showLegendKey val="0"/>
          <c:showVal val="0"/>
          <c:showCatName val="0"/>
          <c:showSerName val="0"/>
          <c:showPercent val="0"/>
          <c:showBubbleSize val="0"/>
        </c:dLbls>
        <c:axId val="886930607"/>
        <c:axId val="887001647"/>
      </c:scatterChart>
      <c:valAx>
        <c:axId val="886930607"/>
        <c:scaling>
          <c:orientation val="minMax"/>
          <c:max val="102"/>
          <c:min val="0"/>
        </c:scaling>
        <c:delete val="0"/>
        <c:axPos val="b"/>
        <c:majorGridlines>
          <c:spPr>
            <a:ln w="9525" cap="flat" cmpd="sng" algn="ctr">
              <a:noFill/>
              <a:round/>
            </a:ln>
            <a:effectLst/>
          </c:spPr>
        </c:majorGridlines>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887001647"/>
        <c:crosses val="autoZero"/>
        <c:crossBetween val="midCat"/>
        <c:majorUnit val="20"/>
      </c:valAx>
      <c:valAx>
        <c:axId val="887001647"/>
        <c:scaling>
          <c:orientation val="minMax"/>
          <c:max val="140"/>
          <c:min val="0"/>
        </c:scaling>
        <c:delete val="0"/>
        <c:axPos val="l"/>
        <c:majorGridlines>
          <c:spPr>
            <a:ln w="9525" cap="flat" cmpd="sng" algn="ctr">
              <a:noFill/>
              <a:round/>
            </a:ln>
            <a:effectLst/>
          </c:spPr>
        </c:majorGridlines>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886930607"/>
        <c:crosses val="autoZero"/>
        <c:crossBetween val="midCat"/>
        <c:majorUnit val="30"/>
        <c:min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'Class Demo (1)'!$B$1</c:f>
              <c:strCache>
                <c:ptCount val="1"/>
                <c:pt idx="0">
                  <c:v>Y</c:v>
                </c:pt>
              </c:strCache>
            </c:strRef>
          </c:tx>
          <c:spPr>
            <a:ln w="50800" cap="rnd">
              <a:noFill/>
              <a:round/>
            </a:ln>
            <a:effectLst/>
          </c:spPr>
          <c:marker>
            <c:symbol val="circle"/>
            <c:size val="5"/>
            <c:spPr>
              <a:solidFill>
                <a:schemeClr val="accent1"/>
              </a:solidFill>
              <a:ln w="9525">
                <a:solidFill>
                  <a:schemeClr val="accent1"/>
                </a:solidFill>
              </a:ln>
              <a:effectLst/>
            </c:spPr>
          </c:marker>
          <c:xVal>
            <c:numRef>
              <c:f>'Class Demo (1)'!$A$2:$A$61</c:f>
              <c:numCache>
                <c:formatCode>General</c:formatCode>
                <c:ptCount val="60"/>
                <c:pt idx="0">
                  <c:v>0</c:v>
                </c:pt>
                <c:pt idx="1">
                  <c:v>1.6949152542372881</c:v>
                </c:pt>
                <c:pt idx="2">
                  <c:v>3.3898305084745761</c:v>
                </c:pt>
                <c:pt idx="3">
                  <c:v>5.0847457627118642</c:v>
                </c:pt>
                <c:pt idx="4">
                  <c:v>6.7796610169491522</c:v>
                </c:pt>
                <c:pt idx="5">
                  <c:v>8.4745762711864394</c:v>
                </c:pt>
                <c:pt idx="6">
                  <c:v>10.16949152542373</c:v>
                </c:pt>
                <c:pt idx="7">
                  <c:v>11.864406779661021</c:v>
                </c:pt>
                <c:pt idx="8">
                  <c:v>13.559322033898299</c:v>
                </c:pt>
                <c:pt idx="9">
                  <c:v>15.25423728813559</c:v>
                </c:pt>
                <c:pt idx="10">
                  <c:v>16.949152542372879</c:v>
                </c:pt>
                <c:pt idx="11">
                  <c:v>18.64406779661017</c:v>
                </c:pt>
                <c:pt idx="12">
                  <c:v>20.33898305084746</c:v>
                </c:pt>
                <c:pt idx="13">
                  <c:v>22.03389830508474</c:v>
                </c:pt>
                <c:pt idx="14">
                  <c:v>23.728813559322031</c:v>
                </c:pt>
                <c:pt idx="15">
                  <c:v>25.423728813559318</c:v>
                </c:pt>
                <c:pt idx="16">
                  <c:v>27.118644067796609</c:v>
                </c:pt>
                <c:pt idx="17">
                  <c:v>28.8135593220339</c:v>
                </c:pt>
                <c:pt idx="18">
                  <c:v>30.50847457627118</c:v>
                </c:pt>
                <c:pt idx="19">
                  <c:v>32.20338983050847</c:v>
                </c:pt>
                <c:pt idx="20">
                  <c:v>33.898305084745758</c:v>
                </c:pt>
                <c:pt idx="21">
                  <c:v>35.593220338983052</c:v>
                </c:pt>
                <c:pt idx="22">
                  <c:v>37.288135593220339</c:v>
                </c:pt>
                <c:pt idx="23">
                  <c:v>38.983050847457633</c:v>
                </c:pt>
                <c:pt idx="24">
                  <c:v>40.677966101694913</c:v>
                </c:pt>
                <c:pt idx="25">
                  <c:v>42.372881355932201</c:v>
                </c:pt>
                <c:pt idx="26">
                  <c:v>44.067796610169488</c:v>
                </c:pt>
                <c:pt idx="27">
                  <c:v>45.762711864406768</c:v>
                </c:pt>
                <c:pt idx="28">
                  <c:v>47.457627118644069</c:v>
                </c:pt>
                <c:pt idx="29">
                  <c:v>49.152542372881364</c:v>
                </c:pt>
                <c:pt idx="30">
                  <c:v>50.847457627118636</c:v>
                </c:pt>
                <c:pt idx="31">
                  <c:v>52.542372881355931</c:v>
                </c:pt>
                <c:pt idx="32">
                  <c:v>54.237288135593218</c:v>
                </c:pt>
                <c:pt idx="33">
                  <c:v>55.932203389830512</c:v>
                </c:pt>
                <c:pt idx="34">
                  <c:v>57.627118644067792</c:v>
                </c:pt>
                <c:pt idx="35">
                  <c:v>59.322033898305079</c:v>
                </c:pt>
                <c:pt idx="36">
                  <c:v>61.016949152542367</c:v>
                </c:pt>
                <c:pt idx="37">
                  <c:v>62.711864406779661</c:v>
                </c:pt>
                <c:pt idx="38">
                  <c:v>64.406779661016941</c:v>
                </c:pt>
                <c:pt idx="39">
                  <c:v>66.101694915254228</c:v>
                </c:pt>
                <c:pt idx="40">
                  <c:v>67.796610169491515</c:v>
                </c:pt>
                <c:pt idx="41">
                  <c:v>69.491525423728817</c:v>
                </c:pt>
                <c:pt idx="42">
                  <c:v>71.186440677966104</c:v>
                </c:pt>
                <c:pt idx="43">
                  <c:v>72.881355932203391</c:v>
                </c:pt>
                <c:pt idx="44">
                  <c:v>74.576271186440678</c:v>
                </c:pt>
                <c:pt idx="45">
                  <c:v>76.271186440677965</c:v>
                </c:pt>
                <c:pt idx="46">
                  <c:v>77.966101694915253</c:v>
                </c:pt>
                <c:pt idx="47">
                  <c:v>79.66101694915254</c:v>
                </c:pt>
                <c:pt idx="48">
                  <c:v>81.355932203389827</c:v>
                </c:pt>
                <c:pt idx="49">
                  <c:v>83.050847457627114</c:v>
                </c:pt>
                <c:pt idx="50">
                  <c:v>84.745762711864401</c:v>
                </c:pt>
                <c:pt idx="51">
                  <c:v>86.440677966101688</c:v>
                </c:pt>
                <c:pt idx="52">
                  <c:v>88.135593220338976</c:v>
                </c:pt>
                <c:pt idx="53">
                  <c:v>89.830508474576263</c:v>
                </c:pt>
                <c:pt idx="54">
                  <c:v>91.52542372881355</c:v>
                </c:pt>
                <c:pt idx="55">
                  <c:v>93.220338983050837</c:v>
                </c:pt>
                <c:pt idx="56">
                  <c:v>94.915254237288138</c:v>
                </c:pt>
                <c:pt idx="57">
                  <c:v>96.610169491525426</c:v>
                </c:pt>
                <c:pt idx="58">
                  <c:v>98.305084745762713</c:v>
                </c:pt>
                <c:pt idx="59">
                  <c:v>100</c:v>
                </c:pt>
              </c:numCache>
            </c:numRef>
          </c:xVal>
          <c:yVal>
            <c:numRef>
              <c:f>'Class Demo (1)'!$B$2:$B$61</c:f>
              <c:numCache>
                <c:formatCode>General</c:formatCode>
                <c:ptCount val="60"/>
                <c:pt idx="0">
                  <c:v>8.8385908437897296</c:v>
                </c:pt>
                <c:pt idx="1">
                  <c:v>10.22758166873324</c:v>
                </c:pt>
                <c:pt idx="2">
                  <c:v>12.01324942584827</c:v>
                </c:pt>
                <c:pt idx="3">
                  <c:v>14.365011873798069</c:v>
                </c:pt>
                <c:pt idx="4">
                  <c:v>17.54769241409506</c:v>
                </c:pt>
                <c:pt idx="5">
                  <c:v>21.98350717996502</c:v>
                </c:pt>
                <c:pt idx="6">
                  <c:v>28.34622629724435</c:v>
                </c:pt>
                <c:pt idx="7">
                  <c:v>37.653692783570612</c:v>
                </c:pt>
                <c:pt idx="8">
                  <c:v>51.101072322327518</c:v>
                </c:pt>
                <c:pt idx="9">
                  <c:v>68.614677479392014</c:v>
                </c:pt>
                <c:pt idx="10">
                  <c:v>84.693971681718295</c:v>
                </c:pt>
                <c:pt idx="11">
                  <c:v>87.900253618450051</c:v>
                </c:pt>
                <c:pt idx="12">
                  <c:v>76.231821893568792</c:v>
                </c:pt>
                <c:pt idx="13">
                  <c:v>60.790645174698597</c:v>
                </c:pt>
                <c:pt idx="14">
                  <c:v>49.12938650845966</c:v>
                </c:pt>
                <c:pt idx="15">
                  <c:v>42.358900692547323</c:v>
                </c:pt>
                <c:pt idx="16">
                  <c:v>39.65196412877826</c:v>
                </c:pt>
                <c:pt idx="17">
                  <c:v>40.315951202554437</c:v>
                </c:pt>
                <c:pt idx="18">
                  <c:v>44.188552551253842</c:v>
                </c:pt>
                <c:pt idx="19">
                  <c:v>51.618660973902919</c:v>
                </c:pt>
                <c:pt idx="20">
                  <c:v>63.295414378899828</c:v>
                </c:pt>
                <c:pt idx="21">
                  <c:v>79.603452336890541</c:v>
                </c:pt>
                <c:pt idx="22">
                  <c:v>98.7161987747605</c:v>
                </c:pt>
                <c:pt idx="23">
                  <c:v>113.753025128202</c:v>
                </c:pt>
                <c:pt idx="24">
                  <c:v>115.05962905798739</c:v>
                </c:pt>
                <c:pt idx="25">
                  <c:v>101.32958802390731</c:v>
                </c:pt>
                <c:pt idx="26">
                  <c:v>81.446714149908047</c:v>
                </c:pt>
                <c:pt idx="27">
                  <c:v>63.286334750966233</c:v>
                </c:pt>
                <c:pt idx="28">
                  <c:v>49.371933991176661</c:v>
                </c:pt>
                <c:pt idx="29">
                  <c:v>39.38721363410928</c:v>
                </c:pt>
                <c:pt idx="30">
                  <c:v>32.367461700708517</c:v>
                </c:pt>
                <c:pt idx="31">
                  <c:v>27.462744416935671</c:v>
                </c:pt>
                <c:pt idx="32">
                  <c:v>24.066582135235699</c:v>
                </c:pt>
                <c:pt idx="33">
                  <c:v>21.776553378519811</c:v>
                </c:pt>
                <c:pt idx="34">
                  <c:v>20.335767575142182</c:v>
                </c:pt>
                <c:pt idx="35">
                  <c:v>19.58819363351035</c:v>
                </c:pt>
                <c:pt idx="36">
                  <c:v>19.44980438198936</c:v>
                </c:pt>
                <c:pt idx="37">
                  <c:v>19.891606497904689</c:v>
                </c:pt>
                <c:pt idx="38">
                  <c:v>20.93061408425508</c:v>
                </c:pt>
                <c:pt idx="39">
                  <c:v>22.625327894718058</c:v>
                </c:pt>
                <c:pt idx="40">
                  <c:v>25.07161469077138</c:v>
                </c:pt>
                <c:pt idx="41">
                  <c:v>28.3917987446955</c:v>
                </c:pt>
                <c:pt idx="42">
                  <c:v>32.702657196797247</c:v>
                </c:pt>
                <c:pt idx="43">
                  <c:v>38.036458150582369</c:v>
                </c:pt>
                <c:pt idx="44">
                  <c:v>44.182637868336819</c:v>
                </c:pt>
                <c:pt idx="45">
                  <c:v>50.456715791957002</c:v>
                </c:pt>
                <c:pt idx="46">
                  <c:v>55.560266689785763</c:v>
                </c:pt>
                <c:pt idx="47">
                  <c:v>57.905838765481427</c:v>
                </c:pt>
                <c:pt idx="48">
                  <c:v>56.54211768200463</c:v>
                </c:pt>
                <c:pt idx="49">
                  <c:v>51.897145738408938</c:v>
                </c:pt>
                <c:pt idx="50">
                  <c:v>45.423556849210243</c:v>
                </c:pt>
                <c:pt idx="51">
                  <c:v>38.603262424705314</c:v>
                </c:pt>
                <c:pt idx="52">
                  <c:v>32.354901668663082</c:v>
                </c:pt>
                <c:pt idx="53">
                  <c:v>27.036725747769239</c:v>
                </c:pt>
                <c:pt idx="54">
                  <c:v>22.67368277704211</c:v>
                </c:pt>
                <c:pt idx="55">
                  <c:v>19.149970410578259</c:v>
                </c:pt>
                <c:pt idx="56">
                  <c:v>16.314739983966621</c:v>
                </c:pt>
                <c:pt idx="57">
                  <c:v>14.026865059933201</c:v>
                </c:pt>
                <c:pt idx="58">
                  <c:v>12.16878406861502</c:v>
                </c:pt>
                <c:pt idx="59">
                  <c:v>10.647403371393279</c:v>
                </c:pt>
              </c:numCache>
            </c:numRef>
          </c:yVal>
          <c:smooth val="0"/>
          <c:extLst>
            <c:ext xmlns:c16="http://schemas.microsoft.com/office/drawing/2014/chart" uri="{C3380CC4-5D6E-409C-BE32-E72D297353CC}">
              <c16:uniqueId val="{00000000-BE6E-40A3-9632-6C83707A1589}"/>
            </c:ext>
          </c:extLst>
        </c:ser>
        <c:dLbls>
          <c:showLegendKey val="0"/>
          <c:showVal val="0"/>
          <c:showCatName val="0"/>
          <c:showSerName val="0"/>
          <c:showPercent val="0"/>
          <c:showBubbleSize val="0"/>
        </c:dLbls>
        <c:axId val="886930607"/>
        <c:axId val="887001647"/>
      </c:scatterChart>
      <c:valAx>
        <c:axId val="886930607"/>
        <c:scaling>
          <c:orientation val="minMax"/>
          <c:max val="102"/>
          <c:min val="0"/>
        </c:scaling>
        <c:delete val="0"/>
        <c:axPos val="b"/>
        <c:majorGridlines>
          <c:spPr>
            <a:ln w="9525" cap="flat" cmpd="sng" algn="ctr">
              <a:noFill/>
              <a:round/>
            </a:ln>
            <a:effectLst/>
          </c:spPr>
        </c:majorGridlines>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887001647"/>
        <c:crosses val="autoZero"/>
        <c:crossBetween val="midCat"/>
        <c:majorUnit val="20"/>
      </c:valAx>
      <c:valAx>
        <c:axId val="887001647"/>
        <c:scaling>
          <c:orientation val="minMax"/>
          <c:max val="140"/>
          <c:min val="0"/>
        </c:scaling>
        <c:delete val="0"/>
        <c:axPos val="l"/>
        <c:majorGridlines>
          <c:spPr>
            <a:ln w="9525" cap="flat" cmpd="sng" algn="ctr">
              <a:noFill/>
              <a:round/>
            </a:ln>
            <a:effectLst/>
          </c:spPr>
        </c:majorGridlines>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886930607"/>
        <c:crosses val="autoZero"/>
        <c:crossBetween val="midCat"/>
        <c:majorUnit val="30"/>
        <c:min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9F5706C-3855-43E0-A5DB-C0C409DFC6CD}" type="datetimeFigureOut">
              <a:rPr lang="en-US" smtClean="0"/>
              <a:t>11/6/2025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9B115F5-7B72-4AA2-B639-778DAB4C0BAE}" type="slidenum">
              <a:rPr lang="en-US" smtClean="0"/>
              <a:t>‹#›</a:t>
            </a:fld>
            <a:endParaRPr lang="en-US"/>
          </a:p>
        </p:txBody>
      </p:sp>
    </p:spTree>
    <p:extLst>
      <p:ext uri="{BB962C8B-B14F-4D97-AF65-F5344CB8AC3E}">
        <p14:creationId xmlns:p14="http://schemas.microsoft.com/office/powerpoint/2010/main" val="1133913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researchgate.net/figure/Experimental-MOKE-setup-The-quarter-wave-plate-is-introduced-to-measure-the-Kerr_fig1_1914703"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researchgate.net/figure/A-schematic-representation-of-the-MOKE-setup_fig1_260854210"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researchgate.net/figure/Experimental-MOKE-setup-The-quarter-wave-plate-is-introduced-to-measure-the-Kerr_fig1_1914703"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youtu.be/TDpzgF4vnKc" TargetMode="External"/><Relationship Id="rId4" Type="http://schemas.openxmlformats.org/officeDocument/2006/relationships/hyperlink" Target="https://www.researchgate.net/figure/Example-MOKE-data-from-the-Fe-dot-sample-showing-differences-between-single-shot-and_fig1_25365472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Femi is going to finish off what he was showing on Lorentzian fitting, since we ran out of time last time.</a:t>
            </a:r>
          </a:p>
        </p:txBody>
      </p:sp>
      <p:sp>
        <p:nvSpPr>
          <p:cNvPr id="4" name="Slide Number Placeholder 3"/>
          <p:cNvSpPr>
            <a:spLocks noGrp="1"/>
          </p:cNvSpPr>
          <p:nvPr>
            <p:ph type="sldNum" sz="quarter" idx="5"/>
          </p:nvPr>
        </p:nvSpPr>
        <p:spPr/>
        <p:txBody>
          <a:bodyPr/>
          <a:lstStyle/>
          <a:p>
            <a:fld id="{59B115F5-7B72-4AA2-B639-778DAB4C0BAE}" type="slidenum">
              <a:rPr lang="en-US" smtClean="0"/>
              <a:t>1</a:t>
            </a:fld>
            <a:endParaRPr lang="en-US"/>
          </a:p>
        </p:txBody>
      </p:sp>
    </p:spTree>
    <p:extLst>
      <p:ext uri="{BB962C8B-B14F-4D97-AF65-F5344CB8AC3E}">
        <p14:creationId xmlns:p14="http://schemas.microsoft.com/office/powerpoint/2010/main" val="3016796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B115F5-7B72-4AA2-B639-778DAB4C0BAE}" type="slidenum">
              <a:rPr lang="en-US" smtClean="0"/>
              <a:t>13</a:t>
            </a:fld>
            <a:endParaRPr lang="en-US"/>
          </a:p>
        </p:txBody>
      </p:sp>
    </p:spTree>
    <p:extLst>
      <p:ext uri="{BB962C8B-B14F-4D97-AF65-F5344CB8AC3E}">
        <p14:creationId xmlns:p14="http://schemas.microsoft.com/office/powerpoint/2010/main" val="2546578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been doing it all semester, right? </a:t>
            </a:r>
          </a:p>
        </p:txBody>
      </p:sp>
      <p:sp>
        <p:nvSpPr>
          <p:cNvPr id="4" name="Slide Number Placeholder 3"/>
          <p:cNvSpPr>
            <a:spLocks noGrp="1"/>
          </p:cNvSpPr>
          <p:nvPr>
            <p:ph type="sldNum" sz="quarter" idx="5"/>
          </p:nvPr>
        </p:nvSpPr>
        <p:spPr/>
        <p:txBody>
          <a:bodyPr/>
          <a:lstStyle/>
          <a:p>
            <a:fld id="{59B115F5-7B72-4AA2-B639-778DAB4C0BAE}" type="slidenum">
              <a:rPr lang="en-US" smtClean="0"/>
              <a:t>14</a:t>
            </a:fld>
            <a:endParaRPr lang="en-US"/>
          </a:p>
        </p:txBody>
      </p:sp>
    </p:spTree>
    <p:extLst>
      <p:ext uri="{BB962C8B-B14F-4D97-AF65-F5344CB8AC3E}">
        <p14:creationId xmlns:p14="http://schemas.microsoft.com/office/powerpoint/2010/main" val="2020931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might say first either that these are basically the questions from the early notebook rubric or the project proposal. Point out that the overlap was on purpose!</a:t>
            </a:r>
          </a:p>
        </p:txBody>
      </p:sp>
      <p:sp>
        <p:nvSpPr>
          <p:cNvPr id="4" name="Slide Number Placeholder 3"/>
          <p:cNvSpPr>
            <a:spLocks noGrp="1"/>
          </p:cNvSpPr>
          <p:nvPr>
            <p:ph type="sldNum" sz="quarter" idx="5"/>
          </p:nvPr>
        </p:nvSpPr>
        <p:spPr/>
        <p:txBody>
          <a:bodyPr/>
          <a:lstStyle/>
          <a:p>
            <a:fld id="{59B115F5-7B72-4AA2-B639-778DAB4C0BAE}" type="slidenum">
              <a:rPr lang="en-US" smtClean="0"/>
              <a:t>15</a:t>
            </a:fld>
            <a:endParaRPr lang="en-US"/>
          </a:p>
        </p:txBody>
      </p:sp>
    </p:spTree>
    <p:extLst>
      <p:ext uri="{BB962C8B-B14F-4D97-AF65-F5344CB8AC3E}">
        <p14:creationId xmlns:p14="http://schemas.microsoft.com/office/powerpoint/2010/main" val="1000996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semester in a one credit hour class is a really short amount of time to become expert project planners, however our goal is to get you to think as much about the how and why as possible and present that to your classmates.</a:t>
            </a:r>
          </a:p>
        </p:txBody>
      </p:sp>
      <p:sp>
        <p:nvSpPr>
          <p:cNvPr id="4" name="Slide Number Placeholder 3"/>
          <p:cNvSpPr>
            <a:spLocks noGrp="1"/>
          </p:cNvSpPr>
          <p:nvPr>
            <p:ph type="sldNum" sz="quarter" idx="5"/>
          </p:nvPr>
        </p:nvSpPr>
        <p:spPr/>
        <p:txBody>
          <a:bodyPr/>
          <a:lstStyle/>
          <a:p>
            <a:fld id="{59B115F5-7B72-4AA2-B639-778DAB4C0BAE}" type="slidenum">
              <a:rPr lang="en-US" smtClean="0"/>
              <a:t>21</a:t>
            </a:fld>
            <a:endParaRPr lang="en-US"/>
          </a:p>
        </p:txBody>
      </p:sp>
    </p:spTree>
    <p:extLst>
      <p:ext uri="{BB962C8B-B14F-4D97-AF65-F5344CB8AC3E}">
        <p14:creationId xmlns:p14="http://schemas.microsoft.com/office/powerpoint/2010/main" val="3094366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 we’ve been working on story building most of the semester, with multiple opportunities for feedback! While you may not have started having any idea what you were doing (which is normal when first beginning research), you have at least a little better at this over the semester!</a:t>
            </a:r>
          </a:p>
        </p:txBody>
      </p:sp>
      <p:sp>
        <p:nvSpPr>
          <p:cNvPr id="4" name="Slide Number Placeholder 3"/>
          <p:cNvSpPr>
            <a:spLocks noGrp="1"/>
          </p:cNvSpPr>
          <p:nvPr>
            <p:ph type="sldNum" sz="quarter" idx="5"/>
          </p:nvPr>
        </p:nvSpPr>
        <p:spPr/>
        <p:txBody>
          <a:bodyPr/>
          <a:lstStyle/>
          <a:p>
            <a:fld id="{59B115F5-7B72-4AA2-B639-778DAB4C0BAE}" type="slidenum">
              <a:rPr lang="en-US" smtClean="0"/>
              <a:t>24</a:t>
            </a:fld>
            <a:endParaRPr lang="en-US"/>
          </a:p>
        </p:txBody>
      </p:sp>
    </p:spTree>
    <p:extLst>
      <p:ext uri="{BB962C8B-B14F-4D97-AF65-F5344CB8AC3E}">
        <p14:creationId xmlns:p14="http://schemas.microsoft.com/office/powerpoint/2010/main" val="413158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 rubric</a:t>
            </a:r>
          </a:p>
        </p:txBody>
      </p:sp>
      <p:sp>
        <p:nvSpPr>
          <p:cNvPr id="4" name="Slide Number Placeholder 3"/>
          <p:cNvSpPr>
            <a:spLocks noGrp="1"/>
          </p:cNvSpPr>
          <p:nvPr>
            <p:ph type="sldNum" sz="quarter" idx="5"/>
          </p:nvPr>
        </p:nvSpPr>
        <p:spPr/>
        <p:txBody>
          <a:bodyPr/>
          <a:lstStyle/>
          <a:p>
            <a:fld id="{59B115F5-7B72-4AA2-B639-778DAB4C0BAE}" type="slidenum">
              <a:rPr lang="en-US" smtClean="0"/>
              <a:t>25</a:t>
            </a:fld>
            <a:endParaRPr lang="en-US"/>
          </a:p>
        </p:txBody>
      </p:sp>
    </p:spTree>
    <p:extLst>
      <p:ext uri="{BB962C8B-B14F-4D97-AF65-F5344CB8AC3E}">
        <p14:creationId xmlns:p14="http://schemas.microsoft.com/office/powerpoint/2010/main" val="2141701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move?</a:t>
            </a:r>
          </a:p>
        </p:txBody>
      </p:sp>
      <p:sp>
        <p:nvSpPr>
          <p:cNvPr id="4" name="Slide Number Placeholder 3"/>
          <p:cNvSpPr>
            <a:spLocks noGrp="1"/>
          </p:cNvSpPr>
          <p:nvPr>
            <p:ph type="sldNum" sz="quarter" idx="5"/>
          </p:nvPr>
        </p:nvSpPr>
        <p:spPr/>
        <p:txBody>
          <a:bodyPr/>
          <a:lstStyle/>
          <a:p>
            <a:fld id="{59B115F5-7B72-4AA2-B639-778DAB4C0BAE}" type="slidenum">
              <a:rPr lang="en-US" smtClean="0"/>
              <a:t>27</a:t>
            </a:fld>
            <a:endParaRPr lang="en-US"/>
          </a:p>
        </p:txBody>
      </p:sp>
    </p:spTree>
    <p:extLst>
      <p:ext uri="{BB962C8B-B14F-4D97-AF65-F5344CB8AC3E}">
        <p14:creationId xmlns:p14="http://schemas.microsoft.com/office/powerpoint/2010/main" val="2281996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I use color to remind myself of the things I want to emphasize:</a:t>
            </a:r>
          </a:p>
          <a:p>
            <a:r>
              <a:rPr lang="en-US" dirty="0"/>
              <a:t>Lorentzian example, but you could use a similar approach for Gaussian fits or others</a:t>
            </a:r>
          </a:p>
          <a:p>
            <a:endParaRPr lang="en-US" dirty="0"/>
          </a:p>
          <a:p>
            <a:r>
              <a:rPr lang="en-US" dirty="0"/>
              <a:t>Excel/other: Last time, we discussed other ways to fit data, but Excel seems to be a program that seems to be more comfortable with beginners. It is by no means perfect, but it’s a good place to begin, particularly if you are already feeling a little overwhelmed. If not, feel free to explore other options, but I won’t be able to provide guidance in all them. I’m not an expert in all of them. Feel free to ask the other TAs too, as many of us have different preferences in the programs we use. </a:t>
            </a:r>
          </a:p>
        </p:txBody>
      </p:sp>
      <p:sp>
        <p:nvSpPr>
          <p:cNvPr id="4" name="Slide Number Placeholder 3"/>
          <p:cNvSpPr>
            <a:spLocks noGrp="1"/>
          </p:cNvSpPr>
          <p:nvPr>
            <p:ph type="sldNum" sz="quarter" idx="5"/>
          </p:nvPr>
        </p:nvSpPr>
        <p:spPr/>
        <p:txBody>
          <a:bodyPr/>
          <a:lstStyle/>
          <a:p>
            <a:fld id="{59B115F5-7B72-4AA2-B639-778DAB4C0BAE}" type="slidenum">
              <a:rPr lang="en-US" smtClean="0"/>
              <a:t>2</a:t>
            </a:fld>
            <a:endParaRPr lang="en-US"/>
          </a:p>
        </p:txBody>
      </p:sp>
    </p:spTree>
    <p:extLst>
      <p:ext uri="{BB962C8B-B14F-4D97-AF65-F5344CB8AC3E}">
        <p14:creationId xmlns:p14="http://schemas.microsoft.com/office/powerpoint/2010/main" val="3671849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00000"/>
                </a:solidFill>
                <a:effectLst/>
                <a:latin typeface="Roboto" panose="02000000000000000000" pitchFamily="2" charset="0"/>
              </a:rPr>
              <a:t>It’s not uncommon with first starting how to fit things to not be very good at that. Embrace growth. You have an expert here to get feedback from. Even if you mess up horribly, I will appreciate that you tried and give you feedback on how to do better if I see a problem.</a:t>
            </a:r>
          </a:p>
          <a:p>
            <a:pPr algn="l"/>
            <a:endParaRPr lang="en-US" b="1" i="0" dirty="0">
              <a:solidFill>
                <a:srgbClr val="000000"/>
              </a:solidFill>
              <a:effectLst/>
              <a:latin typeface="Roboto" panose="02000000000000000000" pitchFamily="2" charset="0"/>
            </a:endParaRPr>
          </a:p>
          <a:p>
            <a:pPr algn="l"/>
            <a:r>
              <a:rPr lang="en-US" b="1" i="0" dirty="0">
                <a:solidFill>
                  <a:srgbClr val="000000"/>
                </a:solidFill>
                <a:effectLst/>
                <a:latin typeface="Roboto" panose="02000000000000000000" pitchFamily="2" charset="0"/>
              </a:rPr>
              <a:t>Intermediate Cu-O-Si Phase in the Cu-SiO</a:t>
            </a:r>
            <a:r>
              <a:rPr lang="en-US" b="1" i="0" baseline="-25000" dirty="0">
                <a:solidFill>
                  <a:srgbClr val="000000"/>
                </a:solidFill>
                <a:effectLst/>
                <a:latin typeface="Roboto" panose="02000000000000000000" pitchFamily="2" charset="0"/>
              </a:rPr>
              <a:t>2</a:t>
            </a:r>
            <a:r>
              <a:rPr lang="en-US" b="1" i="0" dirty="0">
                <a:solidFill>
                  <a:srgbClr val="000000"/>
                </a:solidFill>
                <a:effectLst/>
                <a:latin typeface="Roboto" panose="02000000000000000000" pitchFamily="2" charset="0"/>
              </a:rPr>
              <a:t>/Si(111) System: Growth, Elemental, and Electrical Studies</a:t>
            </a:r>
          </a:p>
          <a:p>
            <a:pPr algn="l"/>
            <a:r>
              <a:rPr lang="en-US" b="0" i="0" dirty="0">
                <a:solidFill>
                  <a:srgbClr val="000000"/>
                </a:solidFill>
                <a:effectLst/>
                <a:latin typeface="Roboto" panose="02000000000000000000" pitchFamily="2" charset="0"/>
              </a:rPr>
              <a:t>Reshmi Sreedharan, Manu Mohan, Sonia Saini, Anupam Roy, and Kuntala Bhattacharjee</a:t>
            </a:r>
          </a:p>
          <a:p>
            <a:pPr algn="l"/>
            <a:r>
              <a:rPr lang="en-US" b="0" i="1" dirty="0">
                <a:solidFill>
                  <a:srgbClr val="000000"/>
                </a:solidFill>
                <a:effectLst/>
                <a:latin typeface="Roboto" panose="02000000000000000000" pitchFamily="2" charset="0"/>
              </a:rPr>
              <a:t>ACS Omega</a:t>
            </a:r>
            <a:r>
              <a:rPr lang="en-US" b="0" i="0" dirty="0">
                <a:solidFill>
                  <a:srgbClr val="000000"/>
                </a:solidFill>
                <a:effectLst/>
                <a:latin typeface="Roboto" panose="02000000000000000000" pitchFamily="2" charset="0"/>
              </a:rPr>
              <a:t> </a:t>
            </a:r>
            <a:r>
              <a:rPr lang="en-US" b="1" i="0" dirty="0">
                <a:solidFill>
                  <a:srgbClr val="000000"/>
                </a:solidFill>
                <a:effectLst/>
                <a:latin typeface="Roboto" panose="02000000000000000000" pitchFamily="2" charset="0"/>
              </a:rPr>
              <a:t>2021</a:t>
            </a:r>
            <a:r>
              <a:rPr lang="en-US" b="0" i="0" dirty="0">
                <a:solidFill>
                  <a:srgbClr val="000000"/>
                </a:solidFill>
                <a:effectLst/>
                <a:latin typeface="Roboto" panose="02000000000000000000" pitchFamily="2" charset="0"/>
              </a:rPr>
              <a:t> </a:t>
            </a:r>
            <a:r>
              <a:rPr lang="en-US" b="0" i="1" dirty="0">
                <a:solidFill>
                  <a:srgbClr val="000000"/>
                </a:solidFill>
                <a:effectLst/>
                <a:latin typeface="Roboto" panose="02000000000000000000" pitchFamily="2" charset="0"/>
              </a:rPr>
              <a:t>6</a:t>
            </a:r>
            <a:r>
              <a:rPr lang="en-US" b="0" i="0" dirty="0">
                <a:solidFill>
                  <a:srgbClr val="000000"/>
                </a:solidFill>
                <a:effectLst/>
                <a:latin typeface="Roboto" panose="02000000000000000000" pitchFamily="2" charset="0"/>
              </a:rPr>
              <a:t> (37), 23826-23836</a:t>
            </a:r>
          </a:p>
          <a:p>
            <a:pPr algn="l"/>
            <a:r>
              <a:rPr lang="en-US" b="0" i="0" dirty="0">
                <a:solidFill>
                  <a:srgbClr val="000000"/>
                </a:solidFill>
                <a:effectLst/>
                <a:latin typeface="Roboto" panose="02000000000000000000" pitchFamily="2" charset="0"/>
              </a:rPr>
              <a:t>DOI: 10.1021/acsomega.1c02646</a:t>
            </a:r>
          </a:p>
          <a:p>
            <a:endParaRPr lang="en-US" dirty="0"/>
          </a:p>
        </p:txBody>
      </p:sp>
      <p:sp>
        <p:nvSpPr>
          <p:cNvPr id="4" name="Slide Number Placeholder 3"/>
          <p:cNvSpPr>
            <a:spLocks noGrp="1"/>
          </p:cNvSpPr>
          <p:nvPr>
            <p:ph type="sldNum" sz="quarter" idx="5"/>
          </p:nvPr>
        </p:nvSpPr>
        <p:spPr/>
        <p:txBody>
          <a:bodyPr/>
          <a:lstStyle/>
          <a:p>
            <a:fld id="{59B115F5-7B72-4AA2-B639-778DAB4C0BAE}" type="slidenum">
              <a:rPr lang="en-US" smtClean="0"/>
              <a:t>3</a:t>
            </a:fld>
            <a:endParaRPr lang="en-US"/>
          </a:p>
        </p:txBody>
      </p:sp>
    </p:spTree>
    <p:extLst>
      <p:ext uri="{BB962C8B-B14F-4D97-AF65-F5344CB8AC3E}">
        <p14:creationId xmlns:p14="http://schemas.microsoft.com/office/powerpoint/2010/main" val="2126433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Forest for the trees</a:t>
            </a:r>
          </a:p>
        </p:txBody>
      </p:sp>
      <p:sp>
        <p:nvSpPr>
          <p:cNvPr id="4" name="Slide Number Placeholder 3"/>
          <p:cNvSpPr>
            <a:spLocks noGrp="1"/>
          </p:cNvSpPr>
          <p:nvPr>
            <p:ph type="sldNum" sz="quarter" idx="5"/>
          </p:nvPr>
        </p:nvSpPr>
        <p:spPr/>
        <p:txBody>
          <a:bodyPr/>
          <a:lstStyle/>
          <a:p>
            <a:fld id="{59B115F5-7B72-4AA2-B639-778DAB4C0BAE}" type="slidenum">
              <a:rPr lang="en-US" smtClean="0"/>
              <a:t>5</a:t>
            </a:fld>
            <a:endParaRPr lang="en-US"/>
          </a:p>
        </p:txBody>
      </p:sp>
    </p:spTree>
    <p:extLst>
      <p:ext uri="{BB962C8B-B14F-4D97-AF65-F5344CB8AC3E}">
        <p14:creationId xmlns:p14="http://schemas.microsoft.com/office/powerpoint/2010/main" val="3458749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process that can’t be mastered in one semester.</a:t>
            </a:r>
          </a:p>
        </p:txBody>
      </p:sp>
      <p:sp>
        <p:nvSpPr>
          <p:cNvPr id="4" name="Slide Number Placeholder 3"/>
          <p:cNvSpPr>
            <a:spLocks noGrp="1"/>
          </p:cNvSpPr>
          <p:nvPr>
            <p:ph type="sldNum" sz="quarter" idx="5"/>
          </p:nvPr>
        </p:nvSpPr>
        <p:spPr/>
        <p:txBody>
          <a:bodyPr/>
          <a:lstStyle/>
          <a:p>
            <a:fld id="{59B115F5-7B72-4AA2-B639-778DAB4C0BAE}" type="slidenum">
              <a:rPr lang="en-US" smtClean="0"/>
              <a:t>6</a:t>
            </a:fld>
            <a:endParaRPr lang="en-US"/>
          </a:p>
        </p:txBody>
      </p:sp>
    </p:spTree>
    <p:extLst>
      <p:ext uri="{BB962C8B-B14F-4D97-AF65-F5344CB8AC3E}">
        <p14:creationId xmlns:p14="http://schemas.microsoft.com/office/powerpoint/2010/main" val="702328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we have focused on magnetic materials, A LOT of what we’ve learned could be applied to other kinds of materials as well</a:t>
            </a:r>
          </a:p>
          <a:p>
            <a:endParaRPr lang="en-US" dirty="0"/>
          </a:p>
        </p:txBody>
      </p:sp>
      <p:sp>
        <p:nvSpPr>
          <p:cNvPr id="4" name="Slide Number Placeholder 3"/>
          <p:cNvSpPr>
            <a:spLocks noGrp="1"/>
          </p:cNvSpPr>
          <p:nvPr>
            <p:ph type="sldNum" sz="quarter" idx="5"/>
          </p:nvPr>
        </p:nvSpPr>
        <p:spPr/>
        <p:txBody>
          <a:bodyPr/>
          <a:lstStyle/>
          <a:p>
            <a:fld id="{59B115F5-7B72-4AA2-B639-778DAB4C0BAE}" type="slidenum">
              <a:rPr lang="en-US" smtClean="0"/>
              <a:t>7</a:t>
            </a:fld>
            <a:endParaRPr lang="en-US"/>
          </a:p>
        </p:txBody>
      </p:sp>
    </p:spTree>
    <p:extLst>
      <p:ext uri="{BB962C8B-B14F-4D97-AF65-F5344CB8AC3E}">
        <p14:creationId xmlns:p14="http://schemas.microsoft.com/office/powerpoint/2010/main" val="1050277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irises. Do you think they belong in the simple?</a:t>
            </a:r>
          </a:p>
        </p:txBody>
      </p:sp>
      <p:sp>
        <p:nvSpPr>
          <p:cNvPr id="4" name="Slide Number Placeholder 3"/>
          <p:cNvSpPr>
            <a:spLocks noGrp="1"/>
          </p:cNvSpPr>
          <p:nvPr>
            <p:ph type="sldNum" sz="quarter" idx="5"/>
          </p:nvPr>
        </p:nvSpPr>
        <p:spPr/>
        <p:txBody>
          <a:bodyPr/>
          <a:lstStyle/>
          <a:p>
            <a:fld id="{59B115F5-7B72-4AA2-B639-778DAB4C0BAE}" type="slidenum">
              <a:rPr lang="en-US" smtClean="0"/>
              <a:t>9</a:t>
            </a:fld>
            <a:endParaRPr lang="en-US"/>
          </a:p>
        </p:txBody>
      </p:sp>
    </p:spTree>
    <p:extLst>
      <p:ext uri="{BB962C8B-B14F-4D97-AF65-F5344CB8AC3E}">
        <p14:creationId xmlns:p14="http://schemas.microsoft.com/office/powerpoint/2010/main" val="2461204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Experimental MOKE setup. The quarter wave plate is introduced to... | Download Scientific Diagram</a:t>
            </a:r>
            <a:endParaRPr lang="en-US" dirty="0"/>
          </a:p>
          <a:p>
            <a:r>
              <a:rPr lang="en-US" dirty="0">
                <a:hlinkClick r:id="rId4"/>
              </a:rPr>
              <a:t>A schematic representation of the MOKE setup. | Download Scientific Diagram</a:t>
            </a:r>
            <a:endParaRPr lang="en-US" dirty="0"/>
          </a:p>
          <a:p>
            <a:r>
              <a:rPr lang="en-US" dirty="0"/>
              <a:t>It is totally fine to be inspired by someone else’s work AS LONG AS you cite it. Otherwise, it’s plagiarism!</a:t>
            </a:r>
          </a:p>
          <a:p>
            <a:r>
              <a:rPr lang="en-US" sz="1200" dirty="0">
                <a:solidFill>
                  <a:srgbClr val="FF0000"/>
                </a:solidFill>
              </a:rPr>
              <a:t>Include adapted from reference X if appropriate.</a:t>
            </a:r>
            <a:endParaRPr lang="en-US" dirty="0"/>
          </a:p>
        </p:txBody>
      </p:sp>
      <p:sp>
        <p:nvSpPr>
          <p:cNvPr id="4" name="Slide Number Placeholder 3"/>
          <p:cNvSpPr>
            <a:spLocks noGrp="1"/>
          </p:cNvSpPr>
          <p:nvPr>
            <p:ph type="sldNum" sz="quarter" idx="5"/>
          </p:nvPr>
        </p:nvSpPr>
        <p:spPr/>
        <p:txBody>
          <a:bodyPr/>
          <a:lstStyle/>
          <a:p>
            <a:fld id="{59B115F5-7B72-4AA2-B639-778DAB4C0BAE}" type="slidenum">
              <a:rPr lang="en-US" smtClean="0"/>
              <a:t>11</a:t>
            </a:fld>
            <a:endParaRPr lang="en-US"/>
          </a:p>
        </p:txBody>
      </p:sp>
    </p:spTree>
    <p:extLst>
      <p:ext uri="{BB962C8B-B14F-4D97-AF65-F5344CB8AC3E}">
        <p14:creationId xmlns:p14="http://schemas.microsoft.com/office/powerpoint/2010/main" val="3115811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Experimental MOKE setup. The quarter wave plate is introduced to... | Download Scientific Diagram</a:t>
            </a:r>
            <a:endParaRPr lang="en-US" dirty="0">
              <a:hlinkClick r:id="rId4"/>
            </a:endParaRPr>
          </a:p>
          <a:p>
            <a:r>
              <a:rPr lang="en-US" dirty="0">
                <a:hlinkClick r:id="rId4"/>
              </a:rPr>
              <a:t>Example MOKE data from the Fe dot sample showing differences between... | Download Scientific Diagram</a:t>
            </a:r>
            <a:endParaRPr lang="en-US" dirty="0"/>
          </a:p>
          <a:p>
            <a:endParaRPr lang="en-US" dirty="0"/>
          </a:p>
          <a:p>
            <a:r>
              <a:rPr lang="en-US" dirty="0"/>
              <a:t>Diaphragm example: </a:t>
            </a:r>
            <a:r>
              <a:rPr lang="en-US" sz="1200" b="0" i="0" u="none" strike="noStrike" kern="1200" dirty="0">
                <a:solidFill>
                  <a:schemeClr val="tx1"/>
                </a:solidFill>
                <a:effectLst/>
                <a:latin typeface="+mn-lt"/>
                <a:ea typeface="+mn-ea"/>
                <a:cs typeface="+mn-cs"/>
                <a:hlinkClick r:id="rId5" tooltip="Share link"/>
              </a:rPr>
              <a:t>https://youtu.be/TDpzgF4vnKc</a:t>
            </a:r>
            <a:endParaRPr lang="en-US" dirty="0"/>
          </a:p>
        </p:txBody>
      </p:sp>
      <p:sp>
        <p:nvSpPr>
          <p:cNvPr id="4" name="Slide Number Placeholder 3"/>
          <p:cNvSpPr>
            <a:spLocks noGrp="1"/>
          </p:cNvSpPr>
          <p:nvPr>
            <p:ph type="sldNum" sz="quarter" idx="5"/>
          </p:nvPr>
        </p:nvSpPr>
        <p:spPr/>
        <p:txBody>
          <a:bodyPr/>
          <a:lstStyle/>
          <a:p>
            <a:fld id="{59B115F5-7B72-4AA2-B639-778DAB4C0BAE}" type="slidenum">
              <a:rPr lang="en-US" smtClean="0"/>
              <a:t>12</a:t>
            </a:fld>
            <a:endParaRPr lang="en-US"/>
          </a:p>
        </p:txBody>
      </p:sp>
    </p:spTree>
    <p:extLst>
      <p:ext uri="{BB962C8B-B14F-4D97-AF65-F5344CB8AC3E}">
        <p14:creationId xmlns:p14="http://schemas.microsoft.com/office/powerpoint/2010/main" val="1531527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AD6FB51-C4E2-46C4-8736-9E296C1F461D}"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CCAD0-C67F-47F5-977E-BE682A61C318}" type="slidenum">
              <a:rPr lang="en-US" smtClean="0"/>
              <a:t>‹#›</a:t>
            </a:fld>
            <a:endParaRPr lang="en-US"/>
          </a:p>
        </p:txBody>
      </p:sp>
    </p:spTree>
    <p:extLst>
      <p:ext uri="{BB962C8B-B14F-4D97-AF65-F5344CB8AC3E}">
        <p14:creationId xmlns:p14="http://schemas.microsoft.com/office/powerpoint/2010/main" val="609514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D6FB51-C4E2-46C4-8736-9E296C1F461D}"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CCAD0-C67F-47F5-977E-BE682A61C318}" type="slidenum">
              <a:rPr lang="en-US" smtClean="0"/>
              <a:t>‹#›</a:t>
            </a:fld>
            <a:endParaRPr lang="en-US"/>
          </a:p>
        </p:txBody>
      </p:sp>
    </p:spTree>
    <p:extLst>
      <p:ext uri="{BB962C8B-B14F-4D97-AF65-F5344CB8AC3E}">
        <p14:creationId xmlns:p14="http://schemas.microsoft.com/office/powerpoint/2010/main" val="2537796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D6FB51-C4E2-46C4-8736-9E296C1F461D}"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CCAD0-C67F-47F5-977E-BE682A61C318}" type="slidenum">
              <a:rPr lang="en-US" smtClean="0"/>
              <a:t>‹#›</a:t>
            </a:fld>
            <a:endParaRPr lang="en-US"/>
          </a:p>
        </p:txBody>
      </p:sp>
    </p:spTree>
    <p:extLst>
      <p:ext uri="{BB962C8B-B14F-4D97-AF65-F5344CB8AC3E}">
        <p14:creationId xmlns:p14="http://schemas.microsoft.com/office/powerpoint/2010/main" val="1697861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D6FB51-C4E2-46C4-8736-9E296C1F461D}"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CCAD0-C67F-47F5-977E-BE682A61C318}" type="slidenum">
              <a:rPr lang="en-US" smtClean="0"/>
              <a:t>‹#›</a:t>
            </a:fld>
            <a:endParaRPr lang="en-US"/>
          </a:p>
        </p:txBody>
      </p:sp>
    </p:spTree>
    <p:extLst>
      <p:ext uri="{BB962C8B-B14F-4D97-AF65-F5344CB8AC3E}">
        <p14:creationId xmlns:p14="http://schemas.microsoft.com/office/powerpoint/2010/main" val="577322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D6FB51-C4E2-46C4-8736-9E296C1F461D}"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CCAD0-C67F-47F5-977E-BE682A61C318}" type="slidenum">
              <a:rPr lang="en-US" smtClean="0"/>
              <a:t>‹#›</a:t>
            </a:fld>
            <a:endParaRPr lang="en-US"/>
          </a:p>
        </p:txBody>
      </p:sp>
    </p:spTree>
    <p:extLst>
      <p:ext uri="{BB962C8B-B14F-4D97-AF65-F5344CB8AC3E}">
        <p14:creationId xmlns:p14="http://schemas.microsoft.com/office/powerpoint/2010/main" val="1068425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AD6FB51-C4E2-46C4-8736-9E296C1F461D}"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8CCAD0-C67F-47F5-977E-BE682A61C318}" type="slidenum">
              <a:rPr lang="en-US" smtClean="0"/>
              <a:t>‹#›</a:t>
            </a:fld>
            <a:endParaRPr lang="en-US"/>
          </a:p>
        </p:txBody>
      </p:sp>
    </p:spTree>
    <p:extLst>
      <p:ext uri="{BB962C8B-B14F-4D97-AF65-F5344CB8AC3E}">
        <p14:creationId xmlns:p14="http://schemas.microsoft.com/office/powerpoint/2010/main" val="91736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D6FB51-C4E2-46C4-8736-9E296C1F461D}" type="datetimeFigureOut">
              <a:rPr lang="en-US" smtClean="0"/>
              <a:t>11/6/2025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8CCAD0-C67F-47F5-977E-BE682A61C318}" type="slidenum">
              <a:rPr lang="en-US" smtClean="0"/>
              <a:t>‹#›</a:t>
            </a:fld>
            <a:endParaRPr lang="en-US"/>
          </a:p>
        </p:txBody>
      </p:sp>
    </p:spTree>
    <p:extLst>
      <p:ext uri="{BB962C8B-B14F-4D97-AF65-F5344CB8AC3E}">
        <p14:creationId xmlns:p14="http://schemas.microsoft.com/office/powerpoint/2010/main" val="4155197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D6FB51-C4E2-46C4-8736-9E296C1F461D}" type="datetimeFigureOut">
              <a:rPr lang="en-US" smtClean="0"/>
              <a:t>11/6/2025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8CCAD0-C67F-47F5-977E-BE682A61C318}" type="slidenum">
              <a:rPr lang="en-US" smtClean="0"/>
              <a:t>‹#›</a:t>
            </a:fld>
            <a:endParaRPr lang="en-US"/>
          </a:p>
        </p:txBody>
      </p:sp>
    </p:spTree>
    <p:extLst>
      <p:ext uri="{BB962C8B-B14F-4D97-AF65-F5344CB8AC3E}">
        <p14:creationId xmlns:p14="http://schemas.microsoft.com/office/powerpoint/2010/main" val="873694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6FB51-C4E2-46C4-8736-9E296C1F461D}" type="datetimeFigureOut">
              <a:rPr lang="en-US" smtClean="0"/>
              <a:t>11/6/2025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8CCAD0-C67F-47F5-977E-BE682A61C318}" type="slidenum">
              <a:rPr lang="en-US" smtClean="0"/>
              <a:t>‹#›</a:t>
            </a:fld>
            <a:endParaRPr lang="en-US"/>
          </a:p>
        </p:txBody>
      </p:sp>
    </p:spTree>
    <p:extLst>
      <p:ext uri="{BB962C8B-B14F-4D97-AF65-F5344CB8AC3E}">
        <p14:creationId xmlns:p14="http://schemas.microsoft.com/office/powerpoint/2010/main" val="1898167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AD6FB51-C4E2-46C4-8736-9E296C1F461D}"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8CCAD0-C67F-47F5-977E-BE682A61C318}" type="slidenum">
              <a:rPr lang="en-US" smtClean="0"/>
              <a:t>‹#›</a:t>
            </a:fld>
            <a:endParaRPr lang="en-US"/>
          </a:p>
        </p:txBody>
      </p:sp>
    </p:spTree>
    <p:extLst>
      <p:ext uri="{BB962C8B-B14F-4D97-AF65-F5344CB8AC3E}">
        <p14:creationId xmlns:p14="http://schemas.microsoft.com/office/powerpoint/2010/main" val="2096711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AD6FB51-C4E2-46C4-8736-9E296C1F461D}"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8CCAD0-C67F-47F5-977E-BE682A61C318}" type="slidenum">
              <a:rPr lang="en-US" smtClean="0"/>
              <a:t>‹#›</a:t>
            </a:fld>
            <a:endParaRPr lang="en-US"/>
          </a:p>
        </p:txBody>
      </p:sp>
    </p:spTree>
    <p:extLst>
      <p:ext uri="{BB962C8B-B14F-4D97-AF65-F5344CB8AC3E}">
        <p14:creationId xmlns:p14="http://schemas.microsoft.com/office/powerpoint/2010/main" val="912015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AD6FB51-C4E2-46C4-8736-9E296C1F461D}" type="datetimeFigureOut">
              <a:rPr lang="en-US" smtClean="0"/>
              <a:t>11/6/2025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C8CCAD0-C67F-47F5-977E-BE682A61C318}" type="slidenum">
              <a:rPr lang="en-US" smtClean="0"/>
              <a:t>‹#›</a:t>
            </a:fld>
            <a:endParaRPr lang="en-US"/>
          </a:p>
        </p:txBody>
      </p:sp>
    </p:spTree>
    <p:extLst>
      <p:ext uri="{BB962C8B-B14F-4D97-AF65-F5344CB8AC3E}">
        <p14:creationId xmlns:p14="http://schemas.microsoft.com/office/powerpoint/2010/main" val="24040482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youtu.be/kIgnjQymiVM" TargetMode="External"/><Relationship Id="rId4" Type="http://schemas.openxmlformats.org/officeDocument/2006/relationships/hyperlink" Target="https://www.youtube.com/watch?v=sEo4OlHXpNM&amp;t=342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9" name="Rectangle 6158">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86AFDE-0055-FA7C-D182-01B262425B0D}"/>
              </a:ext>
            </a:extLst>
          </p:cNvPr>
          <p:cNvSpPr>
            <a:spLocks noGrp="1"/>
          </p:cNvSpPr>
          <p:nvPr>
            <p:ph type="ctrTitle"/>
          </p:nvPr>
        </p:nvSpPr>
        <p:spPr>
          <a:xfrm>
            <a:off x="6482394" y="-200982"/>
            <a:ext cx="2318706" cy="1655483"/>
          </a:xfrm>
        </p:spPr>
        <p:txBody>
          <a:bodyPr vert="horz" lIns="91440" tIns="45720" rIns="91440" bIns="45720" rtlCol="0" anchor="b">
            <a:normAutofit fontScale="90000"/>
          </a:bodyPr>
          <a:lstStyle/>
          <a:p>
            <a:r>
              <a:rPr lang="en-US" sz="5400" b="1" dirty="0"/>
              <a:t>Today’s Goals</a:t>
            </a:r>
          </a:p>
        </p:txBody>
      </p:sp>
      <p:pic>
        <p:nvPicPr>
          <p:cNvPr id="6154" name="Picture 10" descr="r/Jigsawpuzzles - &quot;Science&quot; puzzle, unknown manufacturer, 150 pieces">
            <a:extLst>
              <a:ext uri="{FF2B5EF4-FFF2-40B4-BE49-F238E27FC236}">
                <a16:creationId xmlns:a16="http://schemas.microsoft.com/office/drawing/2014/main" id="{59B2CBA3-E826-87E1-CBE2-7FD638024B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898" r="17868"/>
          <a:stretch>
            <a:fillRect/>
          </a:stretch>
        </p:blipFill>
        <p:spPr bwMode="auto">
          <a:xfrm>
            <a:off x="20" y="431"/>
            <a:ext cx="6086455" cy="6408311"/>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B25A31C4-BDE0-2114-765C-03A214F74957}"/>
              </a:ext>
            </a:extLst>
          </p:cNvPr>
          <p:cNvSpPr>
            <a:spLocks noGrp="1"/>
          </p:cNvSpPr>
          <p:nvPr>
            <p:ph type="subTitle" idx="1"/>
          </p:nvPr>
        </p:nvSpPr>
        <p:spPr>
          <a:xfrm>
            <a:off x="6086472" y="1434179"/>
            <a:ext cx="3057508" cy="4966618"/>
          </a:xfrm>
        </p:spPr>
        <p:txBody>
          <a:bodyPr vert="horz" lIns="91440" tIns="45720" rIns="91440" bIns="45720" rtlCol="0">
            <a:normAutofit/>
          </a:bodyPr>
          <a:lstStyle/>
          <a:p>
            <a:pPr marL="228600" indent="-228600" algn="l">
              <a:buFont typeface="Arial" panose="020B0604020202020204" pitchFamily="34" charset="0"/>
              <a:buChar char="•"/>
            </a:pPr>
            <a:r>
              <a:rPr lang="en-US" dirty="0"/>
              <a:t>Finish up Lorentzian Fitting</a:t>
            </a:r>
          </a:p>
          <a:p>
            <a:pPr marL="228600" indent="-228600" algn="l">
              <a:buFont typeface="Arial" panose="020B0604020202020204" pitchFamily="34" charset="0"/>
              <a:buChar char="•"/>
            </a:pPr>
            <a:r>
              <a:rPr lang="en-US" dirty="0"/>
              <a:t>Reminder of the Big Picture Course Goals</a:t>
            </a:r>
          </a:p>
          <a:p>
            <a:pPr marL="228600" indent="-228600" algn="l">
              <a:buFont typeface="Arial" panose="020B0604020202020204" pitchFamily="34" charset="0"/>
              <a:buChar char="•"/>
            </a:pPr>
            <a:r>
              <a:rPr lang="en-US" dirty="0"/>
              <a:t>Reviewing Lab Notebooks </a:t>
            </a:r>
          </a:p>
          <a:p>
            <a:pPr marL="228600" indent="-228600" algn="l">
              <a:buFont typeface="Arial" panose="020B0604020202020204" pitchFamily="34" charset="0"/>
              <a:buChar char="•"/>
            </a:pPr>
            <a:r>
              <a:rPr lang="en-US" dirty="0"/>
              <a:t>Discussion of Next Week’s Assignment</a:t>
            </a:r>
          </a:p>
          <a:p>
            <a:pPr marL="228600" indent="-228600" algn="l">
              <a:buFont typeface="Arial" panose="020B0604020202020204" pitchFamily="34" charset="0"/>
              <a:buChar char="•"/>
            </a:pPr>
            <a:r>
              <a:rPr lang="en-US" dirty="0"/>
              <a:t>Building a Story Particularly When Unclear and/or Unfinished</a:t>
            </a:r>
          </a:p>
          <a:p>
            <a:pPr indent="-228600" algn="l">
              <a:buFont typeface="Arial" panose="020B0604020202020204" pitchFamily="34" charset="0"/>
              <a:buChar char="•"/>
            </a:pPr>
            <a:endParaRPr lang="en-US" dirty="0"/>
          </a:p>
          <a:p>
            <a:pPr indent="-228600" algn="l">
              <a:buFont typeface="Arial" panose="020B0604020202020204" pitchFamily="34" charset="0"/>
              <a:buChar char="•"/>
            </a:pPr>
            <a:endParaRPr lang="en-US" dirty="0"/>
          </a:p>
        </p:txBody>
      </p:sp>
      <p:sp>
        <p:nvSpPr>
          <p:cNvPr id="6161" name="Rectangle 6160">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8741"/>
            <a:ext cx="9143997"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3" name="Rectangle 6162">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6408742"/>
            <a:ext cx="6086475"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3506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6F1F1-3DA5-7464-6467-F9C6D5DD742B}"/>
              </a:ext>
            </a:extLst>
          </p:cNvPr>
          <p:cNvSpPr>
            <a:spLocks noGrp="1"/>
          </p:cNvSpPr>
          <p:nvPr>
            <p:ph type="title"/>
          </p:nvPr>
        </p:nvSpPr>
        <p:spPr>
          <a:xfrm>
            <a:off x="2344992" y="4845686"/>
            <a:ext cx="6727190" cy="1325563"/>
          </a:xfrm>
        </p:spPr>
        <p:txBody>
          <a:bodyPr>
            <a:normAutofit fontScale="90000"/>
          </a:bodyPr>
          <a:lstStyle/>
          <a:p>
            <a:pPr algn="ctr"/>
            <a:r>
              <a:rPr lang="en-US" dirty="0"/>
              <a:t>MOKE Setup. </a:t>
            </a:r>
            <a:br>
              <a:rPr lang="en-US" dirty="0"/>
            </a:br>
            <a:r>
              <a:rPr lang="en-US" b="1" dirty="0"/>
              <a:t>We already discussed this was </a:t>
            </a:r>
            <a:r>
              <a:rPr lang="en-US" b="1" dirty="0">
                <a:solidFill>
                  <a:srgbClr val="FF0000"/>
                </a:solidFill>
              </a:rPr>
              <a:t>terrible</a:t>
            </a:r>
            <a:r>
              <a:rPr lang="en-US" b="1" dirty="0"/>
              <a:t>. </a:t>
            </a:r>
            <a:r>
              <a:rPr lang="en-US" b="1" u="sng" dirty="0"/>
              <a:t>Don’t do this</a:t>
            </a:r>
            <a:r>
              <a:rPr lang="en-US" b="1" dirty="0"/>
              <a:t>!</a:t>
            </a:r>
          </a:p>
        </p:txBody>
      </p:sp>
      <p:pic>
        <p:nvPicPr>
          <p:cNvPr id="3" name="Picture 2">
            <a:extLst>
              <a:ext uri="{FF2B5EF4-FFF2-40B4-BE49-F238E27FC236}">
                <a16:creationId xmlns:a16="http://schemas.microsoft.com/office/drawing/2014/main" id="{682217F0-F85C-2775-19CB-E1B07ED4E82C}"/>
              </a:ext>
            </a:extLst>
          </p:cNvPr>
          <p:cNvPicPr>
            <a:picLocks noChangeAspect="1"/>
          </p:cNvPicPr>
          <p:nvPr/>
        </p:nvPicPr>
        <p:blipFill>
          <a:blip r:embed="rId2"/>
          <a:stretch>
            <a:fillRect/>
          </a:stretch>
        </p:blipFill>
        <p:spPr>
          <a:xfrm>
            <a:off x="71818" y="73979"/>
            <a:ext cx="1391222" cy="5930581"/>
          </a:xfrm>
          <a:prstGeom prst="rect">
            <a:avLst/>
          </a:prstGeom>
        </p:spPr>
      </p:pic>
      <p:pic>
        <p:nvPicPr>
          <p:cNvPr id="4" name="Picture 2" descr="Moke">
            <a:extLst>
              <a:ext uri="{FF2B5EF4-FFF2-40B4-BE49-F238E27FC236}">
                <a16:creationId xmlns:a16="http://schemas.microsoft.com/office/drawing/2014/main" id="{596D54FB-D55B-BD64-EEF2-0B82834D6F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0037" y="979011"/>
            <a:ext cx="4886843" cy="36581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A7E5ED2-443B-45E8-A73A-64B4AB5E8DB9}"/>
              </a:ext>
            </a:extLst>
          </p:cNvPr>
          <p:cNvSpPr txBox="1"/>
          <p:nvPr/>
        </p:nvSpPr>
        <p:spPr>
          <a:xfrm>
            <a:off x="998843" y="5247026"/>
            <a:ext cx="640080" cy="1015663"/>
          </a:xfrm>
          <a:prstGeom prst="rect">
            <a:avLst/>
          </a:prstGeom>
          <a:noFill/>
        </p:spPr>
        <p:txBody>
          <a:bodyPr wrap="square">
            <a:spAutoFit/>
          </a:bodyPr>
          <a:lstStyle/>
          <a:p>
            <a:r>
              <a:rPr lang="en-US" sz="6000" b="1" dirty="0">
                <a:solidFill>
                  <a:srgbClr val="FF0000"/>
                </a:solidFill>
              </a:rPr>
              <a:t>X</a:t>
            </a:r>
          </a:p>
        </p:txBody>
      </p:sp>
      <p:sp>
        <p:nvSpPr>
          <p:cNvPr id="7" name="TextBox 6">
            <a:extLst>
              <a:ext uri="{FF2B5EF4-FFF2-40B4-BE49-F238E27FC236}">
                <a16:creationId xmlns:a16="http://schemas.microsoft.com/office/drawing/2014/main" id="{1C0DAE8A-1661-1D50-0A6E-6366C36E3DC1}"/>
              </a:ext>
            </a:extLst>
          </p:cNvPr>
          <p:cNvSpPr txBox="1"/>
          <p:nvPr/>
        </p:nvSpPr>
        <p:spPr>
          <a:xfrm>
            <a:off x="372086" y="345608"/>
            <a:ext cx="640080" cy="1015663"/>
          </a:xfrm>
          <a:prstGeom prst="rect">
            <a:avLst/>
          </a:prstGeom>
          <a:noFill/>
        </p:spPr>
        <p:txBody>
          <a:bodyPr wrap="square">
            <a:spAutoFit/>
          </a:bodyPr>
          <a:lstStyle/>
          <a:p>
            <a:r>
              <a:rPr lang="en-US" sz="6000" b="1" dirty="0">
                <a:solidFill>
                  <a:srgbClr val="FF0000"/>
                </a:solidFill>
              </a:rPr>
              <a:t>X</a:t>
            </a:r>
          </a:p>
        </p:txBody>
      </p:sp>
      <p:sp>
        <p:nvSpPr>
          <p:cNvPr id="8" name="TextBox 7">
            <a:extLst>
              <a:ext uri="{FF2B5EF4-FFF2-40B4-BE49-F238E27FC236}">
                <a16:creationId xmlns:a16="http://schemas.microsoft.com/office/drawing/2014/main" id="{0C9DCFDD-704B-EC1F-C1AD-52679217C7FE}"/>
              </a:ext>
            </a:extLst>
          </p:cNvPr>
          <p:cNvSpPr txBox="1"/>
          <p:nvPr/>
        </p:nvSpPr>
        <p:spPr>
          <a:xfrm>
            <a:off x="1685598" y="0"/>
            <a:ext cx="7458402" cy="954107"/>
          </a:xfrm>
          <a:prstGeom prst="rect">
            <a:avLst/>
          </a:prstGeom>
          <a:noFill/>
        </p:spPr>
        <p:txBody>
          <a:bodyPr wrap="square" rtlCol="0">
            <a:spAutoFit/>
          </a:bodyPr>
          <a:lstStyle/>
          <a:p>
            <a:pPr algn="ctr"/>
            <a:r>
              <a:rPr lang="en-US" sz="2800" dirty="0"/>
              <a:t>Not clear to most people what we are even looking at. Most pictures are like that.</a:t>
            </a:r>
          </a:p>
        </p:txBody>
      </p:sp>
      <p:sp>
        <p:nvSpPr>
          <p:cNvPr id="9" name="TextBox 8">
            <a:extLst>
              <a:ext uri="{FF2B5EF4-FFF2-40B4-BE49-F238E27FC236}">
                <a16:creationId xmlns:a16="http://schemas.microsoft.com/office/drawing/2014/main" id="{5F615F18-32A2-3277-103A-9909AF160FC5}"/>
              </a:ext>
            </a:extLst>
          </p:cNvPr>
          <p:cNvSpPr txBox="1"/>
          <p:nvPr/>
        </p:nvSpPr>
        <p:spPr>
          <a:xfrm>
            <a:off x="390000" y="1121489"/>
            <a:ext cx="640080" cy="1015663"/>
          </a:xfrm>
          <a:prstGeom prst="rect">
            <a:avLst/>
          </a:prstGeom>
          <a:noFill/>
        </p:spPr>
        <p:txBody>
          <a:bodyPr wrap="square">
            <a:spAutoFit/>
          </a:bodyPr>
          <a:lstStyle/>
          <a:p>
            <a:r>
              <a:rPr lang="en-US" sz="6000" b="1" dirty="0">
                <a:solidFill>
                  <a:srgbClr val="FF0000"/>
                </a:solidFill>
              </a:rPr>
              <a:t>X</a:t>
            </a:r>
          </a:p>
        </p:txBody>
      </p:sp>
      <p:sp>
        <p:nvSpPr>
          <p:cNvPr id="10" name="TextBox 9">
            <a:extLst>
              <a:ext uri="{FF2B5EF4-FFF2-40B4-BE49-F238E27FC236}">
                <a16:creationId xmlns:a16="http://schemas.microsoft.com/office/drawing/2014/main" id="{047F50B2-3441-C1B6-9FB4-36C1F5B3BE5B}"/>
              </a:ext>
            </a:extLst>
          </p:cNvPr>
          <p:cNvSpPr txBox="1"/>
          <p:nvPr/>
        </p:nvSpPr>
        <p:spPr>
          <a:xfrm>
            <a:off x="1160914" y="1694000"/>
            <a:ext cx="640080" cy="1015663"/>
          </a:xfrm>
          <a:prstGeom prst="rect">
            <a:avLst/>
          </a:prstGeom>
          <a:noFill/>
        </p:spPr>
        <p:txBody>
          <a:bodyPr wrap="square">
            <a:spAutoFit/>
          </a:bodyPr>
          <a:lstStyle/>
          <a:p>
            <a:r>
              <a:rPr lang="en-US" sz="6000" b="1" dirty="0">
                <a:solidFill>
                  <a:srgbClr val="FF0000"/>
                </a:solidFill>
              </a:rPr>
              <a:t>X</a:t>
            </a:r>
          </a:p>
        </p:txBody>
      </p:sp>
      <p:sp>
        <p:nvSpPr>
          <p:cNvPr id="11" name="TextBox 10">
            <a:extLst>
              <a:ext uri="{FF2B5EF4-FFF2-40B4-BE49-F238E27FC236}">
                <a16:creationId xmlns:a16="http://schemas.microsoft.com/office/drawing/2014/main" id="{85933E3F-7E15-2CD3-46C3-BCCC33B79834}"/>
              </a:ext>
            </a:extLst>
          </p:cNvPr>
          <p:cNvSpPr txBox="1"/>
          <p:nvPr/>
        </p:nvSpPr>
        <p:spPr>
          <a:xfrm>
            <a:off x="1412240" y="2795470"/>
            <a:ext cx="1706997" cy="2031325"/>
          </a:xfrm>
          <a:prstGeom prst="rect">
            <a:avLst/>
          </a:prstGeom>
          <a:noFill/>
        </p:spPr>
        <p:txBody>
          <a:bodyPr wrap="square" rtlCol="0">
            <a:spAutoFit/>
          </a:bodyPr>
          <a:lstStyle/>
          <a:p>
            <a:pPr algn="ctr"/>
            <a:r>
              <a:rPr lang="en-US" dirty="0"/>
              <a:t>A picture is useful for your notebooks, BUT it does </a:t>
            </a:r>
            <a:r>
              <a:rPr lang="en-US" b="1" dirty="0"/>
              <a:t>NOT</a:t>
            </a:r>
            <a:r>
              <a:rPr lang="en-US" dirty="0"/>
              <a:t> make a good setup figure!</a:t>
            </a:r>
          </a:p>
        </p:txBody>
      </p:sp>
    </p:spTree>
    <p:extLst>
      <p:ext uri="{BB962C8B-B14F-4D97-AF65-F5344CB8AC3E}">
        <p14:creationId xmlns:p14="http://schemas.microsoft.com/office/powerpoint/2010/main" val="191705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93759-D181-C171-B637-4E7938B7400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3D5FC41-3BA6-E464-D64C-6B62C54FC94B}"/>
              </a:ext>
            </a:extLst>
          </p:cNvPr>
          <p:cNvPicPr>
            <a:picLocks noChangeAspect="1"/>
          </p:cNvPicPr>
          <p:nvPr/>
        </p:nvPicPr>
        <p:blipFill>
          <a:blip r:embed="rId3"/>
          <a:stretch>
            <a:fillRect/>
          </a:stretch>
        </p:blipFill>
        <p:spPr>
          <a:xfrm>
            <a:off x="71818" y="927419"/>
            <a:ext cx="1391222" cy="5930581"/>
          </a:xfrm>
          <a:prstGeom prst="rect">
            <a:avLst/>
          </a:prstGeom>
        </p:spPr>
      </p:pic>
      <p:pic>
        <p:nvPicPr>
          <p:cNvPr id="5" name="Picture 2" descr="A schematic representation of the MOKE setup. | Download Scientific Diagram">
            <a:extLst>
              <a:ext uri="{FF2B5EF4-FFF2-40B4-BE49-F238E27FC236}">
                <a16:creationId xmlns:a16="http://schemas.microsoft.com/office/drawing/2014/main" id="{BA99281B-DB87-520D-58D6-5FF119937F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7750" y="-147285"/>
            <a:ext cx="428625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Experimental MOKE setup. The quarter wave plate is introduced to... |  Download Scientific Diagram">
            <a:extLst>
              <a:ext uri="{FF2B5EF4-FFF2-40B4-BE49-F238E27FC236}">
                <a16:creationId xmlns:a16="http://schemas.microsoft.com/office/drawing/2014/main" id="{59077F0C-3FB9-CD06-5D41-9667813C6E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2720" y="5115"/>
            <a:ext cx="3302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Tsui Group: MOKE">
            <a:extLst>
              <a:ext uri="{FF2B5EF4-FFF2-40B4-BE49-F238E27FC236}">
                <a16:creationId xmlns:a16="http://schemas.microsoft.com/office/drawing/2014/main" id="{655DB1DB-D69A-F489-8DCF-F3F22FA2A6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7750" y="3637667"/>
            <a:ext cx="4419600" cy="3220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E8D25BA-6603-A974-806B-8A59A6ED2CAA}"/>
              </a:ext>
            </a:extLst>
          </p:cNvPr>
          <p:cNvSpPr>
            <a:spLocks noGrp="1"/>
          </p:cNvSpPr>
          <p:nvPr>
            <p:ph type="title"/>
          </p:nvPr>
        </p:nvSpPr>
        <p:spPr>
          <a:xfrm>
            <a:off x="1544320" y="4445176"/>
            <a:ext cx="3595942" cy="1325563"/>
          </a:xfrm>
        </p:spPr>
        <p:txBody>
          <a:bodyPr>
            <a:noAutofit/>
          </a:bodyPr>
          <a:lstStyle/>
          <a:p>
            <a:r>
              <a:rPr lang="en-US" sz="3600" dirty="0"/>
              <a:t>It is totally fine to be inspired by someone else’s work </a:t>
            </a:r>
            <a:r>
              <a:rPr lang="en-US" sz="3600" u="sng" dirty="0"/>
              <a:t>AS LONG AS </a:t>
            </a:r>
            <a:r>
              <a:rPr lang="en-US" sz="3600" dirty="0"/>
              <a:t>you cite it. Otherwise, it’s plagiarism!</a:t>
            </a:r>
          </a:p>
        </p:txBody>
      </p:sp>
      <p:sp>
        <p:nvSpPr>
          <p:cNvPr id="8" name="Oval 7">
            <a:extLst>
              <a:ext uri="{FF2B5EF4-FFF2-40B4-BE49-F238E27FC236}">
                <a16:creationId xmlns:a16="http://schemas.microsoft.com/office/drawing/2014/main" id="{D185E484-7036-8C09-E41C-8E903B9559F7}"/>
              </a:ext>
            </a:extLst>
          </p:cNvPr>
          <p:cNvSpPr/>
          <p:nvPr/>
        </p:nvSpPr>
        <p:spPr>
          <a:xfrm>
            <a:off x="0" y="4445175"/>
            <a:ext cx="1544320" cy="41416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78D375D-4B93-C1AB-9B4A-F5670A1C135B}"/>
              </a:ext>
            </a:extLst>
          </p:cNvPr>
          <p:cNvSpPr txBox="1"/>
          <p:nvPr/>
        </p:nvSpPr>
        <p:spPr>
          <a:xfrm>
            <a:off x="0" y="-30333"/>
            <a:ext cx="2641600" cy="369332"/>
          </a:xfrm>
          <a:prstGeom prst="rect">
            <a:avLst/>
          </a:prstGeom>
          <a:noFill/>
        </p:spPr>
        <p:txBody>
          <a:bodyPr wrap="square" rtlCol="0">
            <a:spAutoFit/>
          </a:bodyPr>
          <a:lstStyle/>
          <a:p>
            <a:r>
              <a:rPr lang="en-US" dirty="0"/>
              <a:t>References in notes</a:t>
            </a:r>
          </a:p>
        </p:txBody>
      </p:sp>
      <p:sp>
        <p:nvSpPr>
          <p:cNvPr id="11" name="TextBox 10">
            <a:extLst>
              <a:ext uri="{FF2B5EF4-FFF2-40B4-BE49-F238E27FC236}">
                <a16:creationId xmlns:a16="http://schemas.microsoft.com/office/drawing/2014/main" id="{DC9A4526-923B-FA1D-0AED-BFC6DA451684}"/>
              </a:ext>
            </a:extLst>
          </p:cNvPr>
          <p:cNvSpPr txBox="1"/>
          <p:nvPr/>
        </p:nvSpPr>
        <p:spPr>
          <a:xfrm>
            <a:off x="5416550" y="3357915"/>
            <a:ext cx="4759960" cy="369332"/>
          </a:xfrm>
          <a:prstGeom prst="rect">
            <a:avLst/>
          </a:prstGeom>
          <a:noFill/>
        </p:spPr>
        <p:txBody>
          <a:bodyPr wrap="square">
            <a:spAutoFit/>
          </a:bodyPr>
          <a:lstStyle/>
          <a:p>
            <a:r>
              <a:rPr lang="en-US" dirty="0">
                <a:solidFill>
                  <a:srgbClr val="FF0000"/>
                </a:solidFill>
              </a:rPr>
              <a:t>A</a:t>
            </a:r>
            <a:r>
              <a:rPr lang="en-US" sz="1800" dirty="0">
                <a:solidFill>
                  <a:srgbClr val="FF0000"/>
                </a:solidFill>
              </a:rPr>
              <a:t>dapted from reference XXXXXXX</a:t>
            </a:r>
            <a:endParaRPr lang="en-US" dirty="0"/>
          </a:p>
        </p:txBody>
      </p:sp>
    </p:spTree>
    <p:extLst>
      <p:ext uri="{BB962C8B-B14F-4D97-AF65-F5344CB8AC3E}">
        <p14:creationId xmlns:p14="http://schemas.microsoft.com/office/powerpoint/2010/main" val="187178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B2043-2EC6-27FA-D9EB-CD7682DFCE40}"/>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44B275F4-D51A-DA0E-89F1-C9B5C6E3D918}"/>
              </a:ext>
            </a:extLst>
          </p:cNvPr>
          <p:cNvSpPr txBox="1"/>
          <p:nvPr/>
        </p:nvSpPr>
        <p:spPr>
          <a:xfrm>
            <a:off x="599440" y="4367987"/>
            <a:ext cx="4693920" cy="1200329"/>
          </a:xfrm>
          <a:prstGeom prst="rect">
            <a:avLst/>
          </a:prstGeom>
          <a:noFill/>
        </p:spPr>
        <p:txBody>
          <a:bodyPr wrap="square">
            <a:spAutoFit/>
          </a:bodyPr>
          <a:lstStyle/>
          <a:p>
            <a:pPr algn="l">
              <a:buNone/>
            </a:pPr>
            <a:r>
              <a:rPr lang="en-US" b="0" i="0" dirty="0">
                <a:solidFill>
                  <a:srgbClr val="111111"/>
                </a:solidFill>
                <a:effectLst/>
                <a:latin typeface="Roboto" panose="02000000000000000000" pitchFamily="2" charset="0"/>
              </a:rPr>
              <a:t>Experimental MOKE setup. The quarter wave plate is introduced to measure the Kerr rotation θ instead of the Kerr ellipticity. For clarity, the diaphragm is not shown. </a:t>
            </a:r>
          </a:p>
        </p:txBody>
      </p:sp>
      <p:pic>
        <p:nvPicPr>
          <p:cNvPr id="12" name="Picture 4" descr="Experimental MOKE setup. The quarter wave plate is introduced to... |  Download Scientific Diagram">
            <a:extLst>
              <a:ext uri="{FF2B5EF4-FFF2-40B4-BE49-F238E27FC236}">
                <a16:creationId xmlns:a16="http://schemas.microsoft.com/office/drawing/2014/main" id="{06730970-8BA3-9326-FED1-3C83B8BBF3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160" y="74614"/>
            <a:ext cx="4185920" cy="4250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377421AE-A180-50C2-8E74-8308FE3FE43C}"/>
              </a:ext>
            </a:extLst>
          </p:cNvPr>
          <p:cNvPicPr>
            <a:picLocks noChangeAspect="1"/>
          </p:cNvPicPr>
          <p:nvPr/>
        </p:nvPicPr>
        <p:blipFill>
          <a:blip r:embed="rId4"/>
          <a:stretch>
            <a:fillRect/>
          </a:stretch>
        </p:blipFill>
        <p:spPr>
          <a:xfrm>
            <a:off x="71818" y="-4122101"/>
            <a:ext cx="1391222" cy="5930581"/>
          </a:xfrm>
          <a:prstGeom prst="rect">
            <a:avLst/>
          </a:prstGeom>
        </p:spPr>
      </p:pic>
      <p:sp>
        <p:nvSpPr>
          <p:cNvPr id="8" name="Oval 7">
            <a:extLst>
              <a:ext uri="{FF2B5EF4-FFF2-40B4-BE49-F238E27FC236}">
                <a16:creationId xmlns:a16="http://schemas.microsoft.com/office/drawing/2014/main" id="{D0B542D2-06BB-5042-79B4-C318E6FA572D}"/>
              </a:ext>
            </a:extLst>
          </p:cNvPr>
          <p:cNvSpPr/>
          <p:nvPr/>
        </p:nvSpPr>
        <p:spPr>
          <a:xfrm>
            <a:off x="-40640" y="58437"/>
            <a:ext cx="1544320" cy="414163"/>
          </a:xfrm>
          <a:prstGeom prst="ellipse">
            <a:avLst/>
          </a:prstGeom>
          <a:no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9F880AA3-1ABC-E392-2966-B6D8729ECFEC}"/>
              </a:ext>
            </a:extLst>
          </p:cNvPr>
          <p:cNvSpPr>
            <a:spLocks noGrp="1"/>
          </p:cNvSpPr>
          <p:nvPr>
            <p:ph type="title"/>
          </p:nvPr>
        </p:nvSpPr>
        <p:spPr>
          <a:xfrm>
            <a:off x="4246880" y="1"/>
            <a:ext cx="4988560" cy="995680"/>
          </a:xfrm>
        </p:spPr>
        <p:txBody>
          <a:bodyPr>
            <a:noAutofit/>
          </a:bodyPr>
          <a:lstStyle/>
          <a:p>
            <a:r>
              <a:rPr lang="en-US" sz="3200" dirty="0"/>
              <a:t>Figures in papers including graphs/setups have captions</a:t>
            </a:r>
          </a:p>
        </p:txBody>
      </p:sp>
      <p:pic>
        <p:nvPicPr>
          <p:cNvPr id="1026" name="Picture 2" descr="Example MOKE data from the Fe dot sample showing differences between... |  Download Scientific Diagram">
            <a:extLst>
              <a:ext uri="{FF2B5EF4-FFF2-40B4-BE49-F238E27FC236}">
                <a16:creationId xmlns:a16="http://schemas.microsoft.com/office/drawing/2014/main" id="{3E50ECB1-2122-9C41-6354-5D1F31A86F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1085036"/>
            <a:ext cx="3650055" cy="460819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015895C5-9DDB-A126-C6DC-737B55D0C93E}"/>
              </a:ext>
            </a:extLst>
          </p:cNvPr>
          <p:cNvSpPr txBox="1"/>
          <p:nvPr/>
        </p:nvSpPr>
        <p:spPr>
          <a:xfrm>
            <a:off x="233680" y="5657671"/>
            <a:ext cx="8910320" cy="923330"/>
          </a:xfrm>
          <a:prstGeom prst="rect">
            <a:avLst/>
          </a:prstGeom>
          <a:noFill/>
        </p:spPr>
        <p:txBody>
          <a:bodyPr wrap="square">
            <a:spAutoFit/>
          </a:bodyPr>
          <a:lstStyle/>
          <a:p>
            <a:pPr algn="l">
              <a:buNone/>
            </a:pPr>
            <a:r>
              <a:rPr lang="en-US" b="0" i="0" dirty="0">
                <a:solidFill>
                  <a:srgbClr val="111111"/>
                </a:solidFill>
                <a:effectLst/>
                <a:latin typeface="Roboto" panose="02000000000000000000" pitchFamily="2" charset="0"/>
              </a:rPr>
              <a:t>Example MOKE data from the Fe dot sample showing differences between single-shot and averaged MOKE measurements. </a:t>
            </a:r>
            <a:r>
              <a:rPr lang="en-US" dirty="0">
                <a:solidFill>
                  <a:srgbClr val="111111"/>
                </a:solidFill>
                <a:latin typeface="Roboto" panose="02000000000000000000" pitchFamily="2" charset="0"/>
              </a:rPr>
              <a:t>A)</a:t>
            </a:r>
            <a:r>
              <a:rPr lang="en-US" b="0" i="0" dirty="0">
                <a:solidFill>
                  <a:srgbClr val="111111"/>
                </a:solidFill>
                <a:effectLst/>
                <a:latin typeface="Roboto" panose="02000000000000000000" pitchFamily="2" charset="0"/>
              </a:rPr>
              <a:t> </a:t>
            </a:r>
            <a:r>
              <a:rPr lang="en-US" dirty="0">
                <a:solidFill>
                  <a:srgbClr val="111111"/>
                </a:solidFill>
                <a:latin typeface="Roboto" panose="02000000000000000000" pitchFamily="2" charset="0"/>
              </a:rPr>
              <a:t>S</a:t>
            </a:r>
            <a:r>
              <a:rPr lang="en-US" b="0" i="0" dirty="0">
                <a:solidFill>
                  <a:srgbClr val="111111"/>
                </a:solidFill>
                <a:effectLst/>
                <a:latin typeface="Roboto" panose="02000000000000000000" pitchFamily="2" charset="0"/>
              </a:rPr>
              <a:t>ingle-shot measurement points and a fit to the data line, and B) 50-sweep average MOKE signal points and a fit to the data line.</a:t>
            </a:r>
          </a:p>
        </p:txBody>
      </p:sp>
      <p:sp>
        <p:nvSpPr>
          <p:cNvPr id="15" name="TextBox 14">
            <a:extLst>
              <a:ext uri="{FF2B5EF4-FFF2-40B4-BE49-F238E27FC236}">
                <a16:creationId xmlns:a16="http://schemas.microsoft.com/office/drawing/2014/main" id="{E26DF267-C778-557B-FBB3-F692CD669497}"/>
              </a:ext>
            </a:extLst>
          </p:cNvPr>
          <p:cNvSpPr txBox="1"/>
          <p:nvPr/>
        </p:nvSpPr>
        <p:spPr>
          <a:xfrm>
            <a:off x="6929120" y="6536621"/>
            <a:ext cx="2641600" cy="369332"/>
          </a:xfrm>
          <a:prstGeom prst="rect">
            <a:avLst/>
          </a:prstGeom>
          <a:noFill/>
        </p:spPr>
        <p:txBody>
          <a:bodyPr wrap="square" rtlCol="0">
            <a:spAutoFit/>
          </a:bodyPr>
          <a:lstStyle/>
          <a:p>
            <a:r>
              <a:rPr lang="en-US" dirty="0"/>
              <a:t>References in notes</a:t>
            </a:r>
          </a:p>
        </p:txBody>
      </p:sp>
    </p:spTree>
    <p:extLst>
      <p:ext uri="{BB962C8B-B14F-4D97-AF65-F5344CB8AC3E}">
        <p14:creationId xmlns:p14="http://schemas.microsoft.com/office/powerpoint/2010/main" val="1919110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E1F91-FB2F-364E-1E17-40F56CEFB0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25F3A5-0AEB-7901-8F90-30A6E2532CAC}"/>
              </a:ext>
            </a:extLst>
          </p:cNvPr>
          <p:cNvSpPr>
            <a:spLocks noGrp="1"/>
          </p:cNvSpPr>
          <p:nvPr>
            <p:ph type="title"/>
          </p:nvPr>
        </p:nvSpPr>
        <p:spPr>
          <a:xfrm>
            <a:off x="524785" y="-120262"/>
            <a:ext cx="4855738" cy="1159200"/>
          </a:xfrm>
        </p:spPr>
        <p:txBody>
          <a:bodyPr vert="horz" lIns="91440" tIns="45720" rIns="91440" bIns="45720" rtlCol="0" anchor="ctr">
            <a:normAutofit fontScale="90000"/>
          </a:bodyPr>
          <a:lstStyle/>
          <a:p>
            <a:pPr algn="ctr"/>
            <a:r>
              <a:rPr lang="en-US" sz="4000" dirty="0">
                <a:solidFill>
                  <a:srgbClr val="FFFFFF"/>
                </a:solidFill>
              </a:rPr>
              <a:t>Reminder of Example from Last Time</a:t>
            </a:r>
            <a:endParaRPr lang="en-US" sz="4000" kern="1200" dirty="0">
              <a:solidFill>
                <a:srgbClr val="FFFFFF"/>
              </a:solidFill>
              <a:latin typeface="+mj-lt"/>
              <a:ea typeface="+mj-ea"/>
              <a:cs typeface="+mj-cs"/>
            </a:endParaRPr>
          </a:p>
        </p:txBody>
      </p:sp>
      <p:graphicFrame>
        <p:nvGraphicFramePr>
          <p:cNvPr id="8" name="Chart 7">
            <a:extLst>
              <a:ext uri="{FF2B5EF4-FFF2-40B4-BE49-F238E27FC236}">
                <a16:creationId xmlns:a16="http://schemas.microsoft.com/office/drawing/2014/main" id="{FABBBFF8-088E-E386-3C6A-C34CE0AF9D55}"/>
              </a:ext>
            </a:extLst>
          </p:cNvPr>
          <p:cNvGraphicFramePr>
            <a:graphicFrameLocks/>
          </p:cNvGraphicFramePr>
          <p:nvPr>
            <p:extLst>
              <p:ext uri="{D42A27DB-BD31-4B8C-83A1-F6EECF244321}">
                <p14:modId xmlns:p14="http://schemas.microsoft.com/office/powerpoint/2010/main" val="1570502517"/>
              </p:ext>
            </p:extLst>
          </p:nvPr>
        </p:nvGraphicFramePr>
        <p:xfrm>
          <a:off x="449293" y="279330"/>
          <a:ext cx="8495662" cy="445216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0C68FE98-3EA9-A916-9967-B4177E7190A9}"/>
              </a:ext>
            </a:extLst>
          </p:cNvPr>
          <p:cNvSpPr txBox="1"/>
          <p:nvPr/>
        </p:nvSpPr>
        <p:spPr>
          <a:xfrm rot="16200000">
            <a:off x="-959263" y="2076514"/>
            <a:ext cx="2492944" cy="523220"/>
          </a:xfrm>
          <a:prstGeom prst="rect">
            <a:avLst/>
          </a:prstGeom>
          <a:noFill/>
        </p:spPr>
        <p:txBody>
          <a:bodyPr wrap="square" rtlCol="0">
            <a:spAutoFit/>
          </a:bodyPr>
          <a:lstStyle/>
          <a:p>
            <a:r>
              <a:rPr lang="en-US" sz="2800" dirty="0">
                <a:latin typeface="Calibri" panose="020F0502020204030204" pitchFamily="34" charset="0"/>
                <a:ea typeface="Calibri" panose="020F0502020204030204" pitchFamily="34" charset="0"/>
                <a:cs typeface="Calibri" panose="020F0502020204030204" pitchFamily="34" charset="0"/>
              </a:rPr>
              <a:t>Intensity (</a:t>
            </a:r>
            <a:r>
              <a:rPr lang="en-US" sz="2800" dirty="0" err="1">
                <a:latin typeface="Calibri" panose="020F0502020204030204" pitchFamily="34" charset="0"/>
                <a:ea typeface="Calibri" panose="020F0502020204030204" pitchFamily="34" charset="0"/>
                <a:cs typeface="Calibri" panose="020F0502020204030204" pitchFamily="34" charset="0"/>
              </a:rPr>
              <a:t>a.u</a:t>
            </a:r>
            <a:r>
              <a:rPr lang="en-US" sz="2800" dirty="0">
                <a:latin typeface="Calibri" panose="020F0502020204030204" pitchFamily="34" charset="0"/>
                <a:ea typeface="Calibri" panose="020F0502020204030204" pitchFamily="34" charset="0"/>
                <a:cs typeface="Calibri" panose="020F0502020204030204" pitchFamily="34" charset="0"/>
              </a:rPr>
              <a:t>.)</a:t>
            </a:r>
          </a:p>
        </p:txBody>
      </p:sp>
      <p:sp>
        <p:nvSpPr>
          <p:cNvPr id="11" name="TextBox 10">
            <a:extLst>
              <a:ext uri="{FF2B5EF4-FFF2-40B4-BE49-F238E27FC236}">
                <a16:creationId xmlns:a16="http://schemas.microsoft.com/office/drawing/2014/main" id="{CBB43650-DA5D-A843-FD49-EE83B92BE745}"/>
              </a:ext>
            </a:extLst>
          </p:cNvPr>
          <p:cNvSpPr txBox="1"/>
          <p:nvPr/>
        </p:nvSpPr>
        <p:spPr>
          <a:xfrm>
            <a:off x="3078154" y="4571617"/>
            <a:ext cx="3688401" cy="523220"/>
          </a:xfrm>
          <a:prstGeom prst="rect">
            <a:avLst/>
          </a:prstGeom>
          <a:noFill/>
        </p:spPr>
        <p:txBody>
          <a:bodyPr wrap="square" rtlCol="0">
            <a:spAutoFit/>
          </a:bodyPr>
          <a:lstStyle/>
          <a:p>
            <a:pPr algn="ctr"/>
            <a:r>
              <a:rPr lang="en-US" sz="2800" dirty="0">
                <a:latin typeface="Calibri" panose="020F0502020204030204" pitchFamily="34" charset="0"/>
                <a:ea typeface="Calibri" panose="020F0502020204030204" pitchFamily="34" charset="0"/>
                <a:cs typeface="Calibri" panose="020F0502020204030204" pitchFamily="34" charset="0"/>
              </a:rPr>
              <a:t>Raman Shift (cm</a:t>
            </a:r>
            <a:r>
              <a:rPr lang="en-US" sz="2800" baseline="30000" dirty="0">
                <a:latin typeface="Calibri" panose="020F0502020204030204" pitchFamily="34" charset="0"/>
                <a:ea typeface="Calibri" panose="020F0502020204030204" pitchFamily="34" charset="0"/>
                <a:cs typeface="Calibri" panose="020F0502020204030204" pitchFamily="34" charset="0"/>
              </a:rPr>
              <a:t>-1</a:t>
            </a:r>
            <a:r>
              <a:rPr lang="en-US" sz="2800" dirty="0">
                <a:latin typeface="Calibri" panose="020F0502020204030204" pitchFamily="34" charset="0"/>
                <a:ea typeface="Calibri" panose="020F0502020204030204" pitchFamily="34" charset="0"/>
                <a:cs typeface="Calibri" panose="020F0502020204030204" pitchFamily="34" charset="0"/>
              </a:rPr>
              <a:t>)</a:t>
            </a:r>
          </a:p>
        </p:txBody>
      </p:sp>
      <p:cxnSp>
        <p:nvCxnSpPr>
          <p:cNvPr id="15" name="Straight Connector 14">
            <a:extLst>
              <a:ext uri="{FF2B5EF4-FFF2-40B4-BE49-F238E27FC236}">
                <a16:creationId xmlns:a16="http://schemas.microsoft.com/office/drawing/2014/main" id="{15555D77-AC87-1C28-B1ED-7655B4C86F7C}"/>
              </a:ext>
            </a:extLst>
          </p:cNvPr>
          <p:cNvCxnSpPr/>
          <p:nvPr/>
        </p:nvCxnSpPr>
        <p:spPr>
          <a:xfrm>
            <a:off x="1424535" y="555724"/>
            <a:ext cx="7086600" cy="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8DA8E1E8-629A-8665-13E2-3B45D724B741}"/>
              </a:ext>
            </a:extLst>
          </p:cNvPr>
          <p:cNvCxnSpPr/>
          <p:nvPr/>
        </p:nvCxnSpPr>
        <p:spPr>
          <a:xfrm>
            <a:off x="8508728" y="555724"/>
            <a:ext cx="0" cy="3429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2AE478F1-6D83-0C7C-BC04-2B254F4817A5}"/>
              </a:ext>
            </a:extLst>
          </p:cNvPr>
          <p:cNvSpPr txBox="1"/>
          <p:nvPr/>
        </p:nvSpPr>
        <p:spPr>
          <a:xfrm>
            <a:off x="320721" y="-23867"/>
            <a:ext cx="8624234" cy="584775"/>
          </a:xfrm>
          <a:prstGeom prst="rect">
            <a:avLst/>
          </a:prstGeom>
          <a:noFill/>
        </p:spPr>
        <p:txBody>
          <a:bodyPr wrap="square" rtlCol="0">
            <a:spAutoFit/>
          </a:bodyPr>
          <a:lstStyle/>
          <a:p>
            <a:pPr algn="ctr"/>
            <a:r>
              <a:rPr lang="en-US" sz="3200" dirty="0"/>
              <a:t>Example of a nice graph. What is it missing?</a:t>
            </a:r>
          </a:p>
        </p:txBody>
      </p:sp>
      <p:sp>
        <p:nvSpPr>
          <p:cNvPr id="3" name="TextBox 2">
            <a:extLst>
              <a:ext uri="{FF2B5EF4-FFF2-40B4-BE49-F238E27FC236}">
                <a16:creationId xmlns:a16="http://schemas.microsoft.com/office/drawing/2014/main" id="{47AA9FB6-C046-55C1-D266-EA8E3E6250DB}"/>
              </a:ext>
            </a:extLst>
          </p:cNvPr>
          <p:cNvSpPr txBox="1"/>
          <p:nvPr/>
        </p:nvSpPr>
        <p:spPr>
          <a:xfrm>
            <a:off x="4745249" y="536933"/>
            <a:ext cx="3688401" cy="2092881"/>
          </a:xfrm>
          <a:prstGeom prst="rect">
            <a:avLst/>
          </a:prstGeom>
          <a:noFill/>
        </p:spPr>
        <p:txBody>
          <a:bodyPr wrap="square" rtlCol="0">
            <a:spAutoFit/>
          </a:bodyPr>
          <a:lstStyle/>
          <a:p>
            <a:pPr algn="ctr"/>
            <a:r>
              <a:rPr lang="en-US" sz="2500" dirty="0">
                <a:latin typeface="Calibri" panose="020F0502020204030204" pitchFamily="34" charset="0"/>
                <a:ea typeface="Calibri" panose="020F0502020204030204" pitchFamily="34" charset="0"/>
                <a:cs typeface="Calibri" panose="020F0502020204030204" pitchFamily="34" charset="0"/>
              </a:rPr>
              <a:t>Sometimes it is hard to get your graph do to what you want. No shame in using PPT to edit. </a:t>
            </a:r>
          </a:p>
          <a:p>
            <a:pPr algn="ctr"/>
            <a:r>
              <a:rPr lang="en-US" sz="2500" dirty="0">
                <a:latin typeface="Calibri" panose="020F0502020204030204" pitchFamily="34" charset="0"/>
                <a:ea typeface="Calibri" panose="020F0502020204030204" pitchFamily="34" charset="0"/>
                <a:cs typeface="Calibri" panose="020F0502020204030204" pitchFamily="34" charset="0"/>
              </a:rPr>
              <a:t>Part of presenting!</a:t>
            </a:r>
          </a:p>
        </p:txBody>
      </p:sp>
      <p:sp>
        <p:nvSpPr>
          <p:cNvPr id="4" name="TextBox 3">
            <a:extLst>
              <a:ext uri="{FF2B5EF4-FFF2-40B4-BE49-F238E27FC236}">
                <a16:creationId xmlns:a16="http://schemas.microsoft.com/office/drawing/2014/main" id="{ECDBC469-E34F-2944-8B32-ECFEAA3FE814}"/>
              </a:ext>
            </a:extLst>
          </p:cNvPr>
          <p:cNvSpPr txBox="1"/>
          <p:nvPr/>
        </p:nvSpPr>
        <p:spPr>
          <a:xfrm>
            <a:off x="25598" y="5044037"/>
            <a:ext cx="9118402" cy="1538883"/>
          </a:xfrm>
          <a:prstGeom prst="rect">
            <a:avLst/>
          </a:prstGeom>
          <a:noFill/>
        </p:spPr>
        <p:txBody>
          <a:bodyPr wrap="square" rtlCol="0">
            <a:spAutoFit/>
          </a:bodyPr>
          <a:lstStyle/>
          <a:p>
            <a:r>
              <a:rPr lang="en-US" sz="2300" dirty="0">
                <a:latin typeface="Calibri" panose="020F0502020204030204" pitchFamily="34" charset="0"/>
                <a:ea typeface="Calibri" panose="020F0502020204030204" pitchFamily="34" charset="0"/>
                <a:cs typeface="Calibri" panose="020F0502020204030204" pitchFamily="34" charset="0"/>
              </a:rPr>
              <a:t>Figure 1: Made-up data in order to demonstrate one example of a nice-looking graph. If there were a fit line included, it would be mentioned such as: The solid red line shows the three peak Lorentzian fit to the data.</a:t>
            </a:r>
          </a:p>
          <a:p>
            <a:r>
              <a:rPr lang="en-US" sz="2500" dirty="0">
                <a:latin typeface="Calibri" panose="020F0502020204030204" pitchFamily="34" charset="0"/>
                <a:ea typeface="Calibri" panose="020F0502020204030204" pitchFamily="34" charset="0"/>
                <a:cs typeface="Calibri" panose="020F0502020204030204" pitchFamily="34" charset="0"/>
              </a:rPr>
              <a:t>(Captions go in written presentations, but not in oral presentations.) </a:t>
            </a:r>
          </a:p>
        </p:txBody>
      </p:sp>
    </p:spTree>
    <p:extLst>
      <p:ext uri="{BB962C8B-B14F-4D97-AF65-F5344CB8AC3E}">
        <p14:creationId xmlns:p14="http://schemas.microsoft.com/office/powerpoint/2010/main" val="98313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5"/>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2F390-C34B-BB82-C270-80DA3C2488F3}"/>
              </a:ext>
            </a:extLst>
          </p:cNvPr>
          <p:cNvSpPr>
            <a:spLocks noGrp="1"/>
          </p:cNvSpPr>
          <p:nvPr>
            <p:ph type="title"/>
          </p:nvPr>
        </p:nvSpPr>
        <p:spPr>
          <a:xfrm>
            <a:off x="628650" y="-203200"/>
            <a:ext cx="7886700" cy="1325563"/>
          </a:xfrm>
        </p:spPr>
        <p:txBody>
          <a:bodyPr/>
          <a:lstStyle/>
          <a:p>
            <a:pPr algn="ctr"/>
            <a:r>
              <a:rPr lang="en-US" dirty="0"/>
              <a:t>Communicating Guidance</a:t>
            </a:r>
          </a:p>
        </p:txBody>
      </p:sp>
      <p:sp>
        <p:nvSpPr>
          <p:cNvPr id="6" name="TextBox 5">
            <a:extLst>
              <a:ext uri="{FF2B5EF4-FFF2-40B4-BE49-F238E27FC236}">
                <a16:creationId xmlns:a16="http://schemas.microsoft.com/office/drawing/2014/main" id="{074D4ADB-1BC5-0934-D295-1B5290FA40DB}"/>
              </a:ext>
            </a:extLst>
          </p:cNvPr>
          <p:cNvSpPr txBox="1"/>
          <p:nvPr/>
        </p:nvSpPr>
        <p:spPr>
          <a:xfrm>
            <a:off x="0" y="895844"/>
            <a:ext cx="1574800" cy="2320315"/>
          </a:xfrm>
          <a:prstGeom prst="rect">
            <a:avLst/>
          </a:prstGeom>
          <a:noFill/>
        </p:spPr>
        <p:txBody>
          <a:bodyPr wrap="square" rtlCol="0">
            <a:spAutoFit/>
          </a:bodyPr>
          <a:lstStyle/>
          <a:p>
            <a:pPr algn="ctr">
              <a:lnSpc>
                <a:spcPts val="2400"/>
              </a:lnSpc>
            </a:pPr>
            <a:r>
              <a:rPr lang="en-US" dirty="0"/>
              <a:t>My advice</a:t>
            </a:r>
          </a:p>
          <a:p>
            <a:pPr algn="ctr">
              <a:lnSpc>
                <a:spcPts val="2400"/>
              </a:lnSpc>
            </a:pPr>
            <a:r>
              <a:rPr lang="en-US" dirty="0"/>
              <a:t>Practice 1on1</a:t>
            </a:r>
          </a:p>
          <a:p>
            <a:pPr algn="ctr">
              <a:lnSpc>
                <a:spcPts val="2400"/>
              </a:lnSpc>
            </a:pPr>
            <a:r>
              <a:rPr lang="en-US" dirty="0"/>
              <a:t>More advice</a:t>
            </a:r>
          </a:p>
          <a:p>
            <a:pPr algn="ctr">
              <a:lnSpc>
                <a:spcPts val="2400"/>
              </a:lnSpc>
            </a:pPr>
            <a:endParaRPr lang="en-US" dirty="0"/>
          </a:p>
          <a:p>
            <a:pPr algn="ctr">
              <a:lnSpc>
                <a:spcPts val="2400"/>
              </a:lnSpc>
            </a:pPr>
            <a:r>
              <a:rPr lang="en-US" dirty="0"/>
              <a:t>Presentations</a:t>
            </a:r>
          </a:p>
          <a:p>
            <a:pPr algn="ctr">
              <a:lnSpc>
                <a:spcPts val="2400"/>
              </a:lnSpc>
            </a:pPr>
            <a:r>
              <a:rPr lang="en-US" dirty="0"/>
              <a:t>Written</a:t>
            </a:r>
          </a:p>
          <a:p>
            <a:pPr algn="ctr">
              <a:lnSpc>
                <a:spcPts val="2400"/>
              </a:lnSpc>
            </a:pPr>
            <a:endParaRPr lang="en-US" dirty="0"/>
          </a:p>
        </p:txBody>
      </p:sp>
      <p:pic>
        <p:nvPicPr>
          <p:cNvPr id="10" name="Picture 9">
            <a:extLst>
              <a:ext uri="{FF2B5EF4-FFF2-40B4-BE49-F238E27FC236}">
                <a16:creationId xmlns:a16="http://schemas.microsoft.com/office/drawing/2014/main" id="{EFFACDD5-4328-3562-3A5D-029568CCB45E}"/>
              </a:ext>
            </a:extLst>
          </p:cNvPr>
          <p:cNvPicPr>
            <a:picLocks noChangeAspect="1"/>
          </p:cNvPicPr>
          <p:nvPr/>
        </p:nvPicPr>
        <p:blipFill>
          <a:blip r:embed="rId3"/>
          <a:stretch>
            <a:fillRect/>
          </a:stretch>
        </p:blipFill>
        <p:spPr>
          <a:xfrm>
            <a:off x="1655295" y="889882"/>
            <a:ext cx="7498865" cy="1954918"/>
          </a:xfrm>
          <a:prstGeom prst="rect">
            <a:avLst/>
          </a:prstGeom>
        </p:spPr>
      </p:pic>
      <p:sp>
        <p:nvSpPr>
          <p:cNvPr id="11" name="TextBox 10">
            <a:extLst>
              <a:ext uri="{FF2B5EF4-FFF2-40B4-BE49-F238E27FC236}">
                <a16:creationId xmlns:a16="http://schemas.microsoft.com/office/drawing/2014/main" id="{57DED4D6-0626-9EA8-AEEE-6446DEE4AD81}"/>
              </a:ext>
            </a:extLst>
          </p:cNvPr>
          <p:cNvSpPr txBox="1"/>
          <p:nvPr/>
        </p:nvSpPr>
        <p:spPr>
          <a:xfrm>
            <a:off x="787400" y="3211079"/>
            <a:ext cx="7640320" cy="1200329"/>
          </a:xfrm>
          <a:prstGeom prst="rect">
            <a:avLst/>
          </a:prstGeom>
          <a:noFill/>
        </p:spPr>
        <p:txBody>
          <a:bodyPr wrap="square" rtlCol="0">
            <a:spAutoFit/>
          </a:bodyPr>
          <a:lstStyle/>
          <a:p>
            <a:pPr algn="ctr"/>
            <a:r>
              <a:rPr lang="en-US" sz="3600" dirty="0">
                <a:solidFill>
                  <a:srgbClr val="7030A0"/>
                </a:solidFill>
              </a:rPr>
              <a:t>But is this really all of the guidance you’ve gotten on communicating? </a:t>
            </a:r>
          </a:p>
        </p:txBody>
      </p:sp>
    </p:spTree>
    <p:extLst>
      <p:ext uri="{BB962C8B-B14F-4D97-AF65-F5344CB8AC3E}">
        <p14:creationId xmlns:p14="http://schemas.microsoft.com/office/powerpoint/2010/main" val="4106609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9" name="Rectangle 7178">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6" name="Picture 8" descr="scaffolding – Schools &amp; Ecosystems">
            <a:extLst>
              <a:ext uri="{FF2B5EF4-FFF2-40B4-BE49-F238E27FC236}">
                <a16:creationId xmlns:a16="http://schemas.microsoft.com/office/drawing/2014/main" id="{75C9FDBA-7BDE-C2EF-1367-98576BC150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6411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797E260-567F-E486-AE90-263FC4DA46E4}"/>
              </a:ext>
            </a:extLst>
          </p:cNvPr>
          <p:cNvSpPr txBox="1"/>
          <p:nvPr/>
        </p:nvSpPr>
        <p:spPr>
          <a:xfrm>
            <a:off x="2458720" y="4092104"/>
            <a:ext cx="1706880" cy="923330"/>
          </a:xfrm>
          <a:prstGeom prst="rect">
            <a:avLst/>
          </a:prstGeom>
          <a:noFill/>
        </p:spPr>
        <p:txBody>
          <a:bodyPr wrap="square" rtlCol="0">
            <a:spAutoFit/>
          </a:bodyPr>
          <a:lstStyle/>
          <a:p>
            <a:pPr algn="ctr"/>
            <a:r>
              <a:rPr lang="en-US" dirty="0"/>
              <a:t>What research are you going to do?</a:t>
            </a:r>
          </a:p>
        </p:txBody>
      </p:sp>
      <p:sp>
        <p:nvSpPr>
          <p:cNvPr id="7" name="TextBox 6">
            <a:extLst>
              <a:ext uri="{FF2B5EF4-FFF2-40B4-BE49-F238E27FC236}">
                <a16:creationId xmlns:a16="http://schemas.microsoft.com/office/drawing/2014/main" id="{CF671ADE-31DE-77CA-5944-8A950599C0AF}"/>
              </a:ext>
            </a:extLst>
          </p:cNvPr>
          <p:cNvSpPr txBox="1"/>
          <p:nvPr/>
        </p:nvSpPr>
        <p:spPr>
          <a:xfrm>
            <a:off x="3383280" y="3157990"/>
            <a:ext cx="2905760" cy="369332"/>
          </a:xfrm>
          <a:prstGeom prst="rect">
            <a:avLst/>
          </a:prstGeom>
          <a:noFill/>
        </p:spPr>
        <p:txBody>
          <a:bodyPr wrap="square" rtlCol="0">
            <a:spAutoFit/>
          </a:bodyPr>
          <a:lstStyle/>
          <a:p>
            <a:pPr algn="ctr"/>
            <a:r>
              <a:rPr lang="en-US" dirty="0"/>
              <a:t>Why are you going to do it?</a:t>
            </a:r>
          </a:p>
        </p:txBody>
      </p:sp>
      <p:sp>
        <p:nvSpPr>
          <p:cNvPr id="8" name="TextBox 7">
            <a:extLst>
              <a:ext uri="{FF2B5EF4-FFF2-40B4-BE49-F238E27FC236}">
                <a16:creationId xmlns:a16="http://schemas.microsoft.com/office/drawing/2014/main" id="{9B046946-9FDF-2CEC-83FE-4E6475D7BBDA}"/>
              </a:ext>
            </a:extLst>
          </p:cNvPr>
          <p:cNvSpPr txBox="1"/>
          <p:nvPr/>
        </p:nvSpPr>
        <p:spPr>
          <a:xfrm>
            <a:off x="4570856" y="2408542"/>
            <a:ext cx="2144904" cy="646331"/>
          </a:xfrm>
          <a:prstGeom prst="rect">
            <a:avLst/>
          </a:prstGeom>
          <a:noFill/>
        </p:spPr>
        <p:txBody>
          <a:bodyPr wrap="square" rtlCol="0">
            <a:spAutoFit/>
          </a:bodyPr>
          <a:lstStyle/>
          <a:p>
            <a:pPr algn="ctr"/>
            <a:r>
              <a:rPr lang="en-US" dirty="0"/>
              <a:t>What do you expect to learn?</a:t>
            </a:r>
          </a:p>
        </p:txBody>
      </p:sp>
      <p:sp>
        <p:nvSpPr>
          <p:cNvPr id="9" name="TextBox 8">
            <a:extLst>
              <a:ext uri="{FF2B5EF4-FFF2-40B4-BE49-F238E27FC236}">
                <a16:creationId xmlns:a16="http://schemas.microsoft.com/office/drawing/2014/main" id="{FCCB53C4-BA12-0FC7-5120-D994D0CC0207}"/>
              </a:ext>
            </a:extLst>
          </p:cNvPr>
          <p:cNvSpPr txBox="1"/>
          <p:nvPr/>
        </p:nvSpPr>
        <p:spPr>
          <a:xfrm>
            <a:off x="5551868" y="1618000"/>
            <a:ext cx="1905572" cy="646331"/>
          </a:xfrm>
          <a:prstGeom prst="rect">
            <a:avLst/>
          </a:prstGeom>
          <a:noFill/>
        </p:spPr>
        <p:txBody>
          <a:bodyPr wrap="square" rtlCol="0">
            <a:spAutoFit/>
          </a:bodyPr>
          <a:lstStyle/>
          <a:p>
            <a:pPr algn="ctr"/>
            <a:r>
              <a:rPr lang="en-US" dirty="0"/>
              <a:t>Why is that important?</a:t>
            </a:r>
          </a:p>
        </p:txBody>
      </p:sp>
      <p:pic>
        <p:nvPicPr>
          <p:cNvPr id="7178" name="Picture 10" descr="Download Excited Homer Simpson ...">
            <a:extLst>
              <a:ext uri="{FF2B5EF4-FFF2-40B4-BE49-F238E27FC236}">
                <a16:creationId xmlns:a16="http://schemas.microsoft.com/office/drawing/2014/main" id="{579194F7-7C85-E438-49CF-868487E53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9" y="4917440"/>
            <a:ext cx="1131096" cy="18046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0C9F273-6FC2-45FD-D791-0427D22AFA39}"/>
              </a:ext>
            </a:extLst>
          </p:cNvPr>
          <p:cNvSpPr txBox="1"/>
          <p:nvPr/>
        </p:nvSpPr>
        <p:spPr>
          <a:xfrm>
            <a:off x="853440" y="4795520"/>
            <a:ext cx="1706880" cy="1200329"/>
          </a:xfrm>
          <a:prstGeom prst="rect">
            <a:avLst/>
          </a:prstGeom>
          <a:noFill/>
        </p:spPr>
        <p:txBody>
          <a:bodyPr wrap="square" rtlCol="0">
            <a:spAutoFit/>
          </a:bodyPr>
          <a:lstStyle/>
          <a:p>
            <a:pPr algn="ctr"/>
            <a:r>
              <a:rPr lang="en-US" dirty="0"/>
              <a:t>You are going to do research!</a:t>
            </a:r>
          </a:p>
          <a:p>
            <a:pPr algn="ctr"/>
            <a:r>
              <a:rPr lang="en-US" dirty="0"/>
              <a:t>(Start of semester)</a:t>
            </a:r>
          </a:p>
        </p:txBody>
      </p:sp>
      <p:pic>
        <p:nvPicPr>
          <p:cNvPr id="7180" name="Picture 12" descr="intelligence of male Simpsons ...">
            <a:extLst>
              <a:ext uri="{FF2B5EF4-FFF2-40B4-BE49-F238E27FC236}">
                <a16:creationId xmlns:a16="http://schemas.microsoft.com/office/drawing/2014/main" id="{D4AF60C6-67D3-E729-BA3D-E81DBA1B57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4028" y="0"/>
            <a:ext cx="1455134" cy="1089946"/>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favourite moment where Homer acted ...">
            <a:extLst>
              <a:ext uri="{FF2B5EF4-FFF2-40B4-BE49-F238E27FC236}">
                <a16:creationId xmlns:a16="http://schemas.microsoft.com/office/drawing/2014/main" id="{BF4325A2-386B-3765-5C86-A75C88E1C1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8376" y="4999642"/>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The Simpsons: Every Main Character ...">
            <a:extLst>
              <a:ext uri="{FF2B5EF4-FFF2-40B4-BE49-F238E27FC236}">
                <a16:creationId xmlns:a16="http://schemas.microsoft.com/office/drawing/2014/main" id="{6074C2F9-5937-F424-097B-73EDB8DF92F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82291" y="3542562"/>
            <a:ext cx="3843419" cy="192171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9E1928A-AAE0-BBE0-C875-29B11ACB7F9A}"/>
              </a:ext>
            </a:extLst>
          </p:cNvPr>
          <p:cNvSpPr txBox="1"/>
          <p:nvPr/>
        </p:nvSpPr>
        <p:spPr>
          <a:xfrm>
            <a:off x="24384" y="0"/>
            <a:ext cx="3364991" cy="954107"/>
          </a:xfrm>
          <a:prstGeom prst="rect">
            <a:avLst/>
          </a:prstGeom>
          <a:noFill/>
        </p:spPr>
        <p:txBody>
          <a:bodyPr wrap="square" rtlCol="0">
            <a:spAutoFit/>
          </a:bodyPr>
          <a:lstStyle/>
          <a:p>
            <a:pPr algn="ctr"/>
            <a:r>
              <a:rPr lang="en-US" sz="2800" dirty="0"/>
              <a:t>These questions should look familiar.</a:t>
            </a:r>
          </a:p>
        </p:txBody>
      </p:sp>
      <p:sp>
        <p:nvSpPr>
          <p:cNvPr id="12" name="TextBox 11">
            <a:extLst>
              <a:ext uri="{FF2B5EF4-FFF2-40B4-BE49-F238E27FC236}">
                <a16:creationId xmlns:a16="http://schemas.microsoft.com/office/drawing/2014/main" id="{84702731-7293-1A0D-5DE9-3CB548C7EC3D}"/>
              </a:ext>
            </a:extLst>
          </p:cNvPr>
          <p:cNvSpPr txBox="1"/>
          <p:nvPr/>
        </p:nvSpPr>
        <p:spPr>
          <a:xfrm>
            <a:off x="5025007" y="5521781"/>
            <a:ext cx="4070713" cy="1200329"/>
          </a:xfrm>
          <a:prstGeom prst="rect">
            <a:avLst/>
          </a:prstGeom>
          <a:noFill/>
        </p:spPr>
        <p:txBody>
          <a:bodyPr wrap="square" rtlCol="0">
            <a:spAutoFit/>
          </a:bodyPr>
          <a:lstStyle/>
          <a:p>
            <a:pPr algn="ctr"/>
            <a:r>
              <a:rPr lang="en-US" sz="2400" dirty="0"/>
              <a:t>You aren’t going to get to mastery in a one credit class, but we can get closer!</a:t>
            </a:r>
          </a:p>
        </p:txBody>
      </p:sp>
    </p:spTree>
    <p:extLst>
      <p:ext uri="{BB962C8B-B14F-4D97-AF65-F5344CB8AC3E}">
        <p14:creationId xmlns:p14="http://schemas.microsoft.com/office/powerpoint/2010/main" val="21042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8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18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What Research Says About Driving Growth for Writers With Practice, Feedback  and Revision | EdSurge News">
            <a:extLst>
              <a:ext uri="{FF2B5EF4-FFF2-40B4-BE49-F238E27FC236}">
                <a16:creationId xmlns:a16="http://schemas.microsoft.com/office/drawing/2014/main" id="{0EC8608A-9B2E-1F56-345F-D730191CE2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9521" y="128738"/>
            <a:ext cx="6706394" cy="28741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06BCB15-B968-B4D0-872B-2E40591F92DB}"/>
              </a:ext>
            </a:extLst>
          </p:cNvPr>
          <p:cNvPicPr>
            <a:picLocks noChangeAspect="1"/>
          </p:cNvPicPr>
          <p:nvPr/>
        </p:nvPicPr>
        <p:blipFill>
          <a:blip r:embed="rId3"/>
          <a:stretch>
            <a:fillRect/>
          </a:stretch>
        </p:blipFill>
        <p:spPr>
          <a:xfrm>
            <a:off x="7321306" y="1367396"/>
            <a:ext cx="1105054" cy="5868219"/>
          </a:xfrm>
          <a:prstGeom prst="rect">
            <a:avLst/>
          </a:prstGeom>
        </p:spPr>
      </p:pic>
      <p:sp>
        <p:nvSpPr>
          <p:cNvPr id="10" name="TextBox 9">
            <a:extLst>
              <a:ext uri="{FF2B5EF4-FFF2-40B4-BE49-F238E27FC236}">
                <a16:creationId xmlns:a16="http://schemas.microsoft.com/office/drawing/2014/main" id="{4233E33C-5B6E-3913-EA1B-EFE72B0707FD}"/>
              </a:ext>
            </a:extLst>
          </p:cNvPr>
          <p:cNvSpPr txBox="1"/>
          <p:nvPr/>
        </p:nvSpPr>
        <p:spPr>
          <a:xfrm>
            <a:off x="486453" y="1044524"/>
            <a:ext cx="2086131" cy="369332"/>
          </a:xfrm>
          <a:prstGeom prst="rect">
            <a:avLst/>
          </a:prstGeom>
          <a:noFill/>
        </p:spPr>
        <p:txBody>
          <a:bodyPr wrap="square" rtlCol="0">
            <a:spAutoFit/>
          </a:bodyPr>
          <a:lstStyle/>
          <a:p>
            <a:pPr algn="ctr"/>
            <a:r>
              <a:rPr lang="en-US" dirty="0"/>
              <a:t>Project Proposal</a:t>
            </a:r>
          </a:p>
        </p:txBody>
      </p:sp>
      <p:cxnSp>
        <p:nvCxnSpPr>
          <p:cNvPr id="15" name="Straight Arrow Connector 14">
            <a:extLst>
              <a:ext uri="{FF2B5EF4-FFF2-40B4-BE49-F238E27FC236}">
                <a16:creationId xmlns:a16="http://schemas.microsoft.com/office/drawing/2014/main" id="{DC669DC8-D89A-22C8-CDB6-CD965F7D025D}"/>
              </a:ext>
            </a:extLst>
          </p:cNvPr>
          <p:cNvCxnSpPr>
            <a:cxnSpLocks/>
          </p:cNvCxnSpPr>
          <p:nvPr/>
        </p:nvCxnSpPr>
        <p:spPr>
          <a:xfrm flipV="1">
            <a:off x="5476240" y="1841108"/>
            <a:ext cx="1885707" cy="509858"/>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37D56390-5542-E23E-0B53-AD51FE86503E}"/>
              </a:ext>
            </a:extLst>
          </p:cNvPr>
          <p:cNvCxnSpPr>
            <a:cxnSpLocks/>
          </p:cNvCxnSpPr>
          <p:nvPr/>
        </p:nvCxnSpPr>
        <p:spPr>
          <a:xfrm flipV="1">
            <a:off x="5476240" y="2629486"/>
            <a:ext cx="1856091" cy="112971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1488E8B3-E672-A5E9-7F69-762A7F6495FD}"/>
              </a:ext>
            </a:extLst>
          </p:cNvPr>
          <p:cNvCxnSpPr>
            <a:cxnSpLocks/>
          </p:cNvCxnSpPr>
          <p:nvPr/>
        </p:nvCxnSpPr>
        <p:spPr>
          <a:xfrm flipV="1">
            <a:off x="5476240" y="3259229"/>
            <a:ext cx="1856091" cy="167452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C018817C-A5DE-6BD8-A5F0-DB9EB3FEF96D}"/>
              </a:ext>
            </a:extLst>
          </p:cNvPr>
          <p:cNvCxnSpPr>
            <a:cxnSpLocks/>
          </p:cNvCxnSpPr>
          <p:nvPr/>
        </p:nvCxnSpPr>
        <p:spPr>
          <a:xfrm>
            <a:off x="5476240" y="5842000"/>
            <a:ext cx="1856091" cy="79874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2" name="Rectangle 21">
            <a:extLst>
              <a:ext uri="{FF2B5EF4-FFF2-40B4-BE49-F238E27FC236}">
                <a16:creationId xmlns:a16="http://schemas.microsoft.com/office/drawing/2014/main" id="{C9DD883E-1EC3-3A8E-ACA2-E72D67617BA7}"/>
              </a:ext>
            </a:extLst>
          </p:cNvPr>
          <p:cNvSpPr/>
          <p:nvPr/>
        </p:nvSpPr>
        <p:spPr>
          <a:xfrm>
            <a:off x="7321306" y="3536557"/>
            <a:ext cx="1168400" cy="193548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AFDEEE9A-163B-1924-78EF-8A6419BFCBC0}"/>
              </a:ext>
            </a:extLst>
          </p:cNvPr>
          <p:cNvSpPr txBox="1"/>
          <p:nvPr/>
        </p:nvSpPr>
        <p:spPr>
          <a:xfrm rot="16200000">
            <a:off x="7914507" y="4108633"/>
            <a:ext cx="1686560" cy="646331"/>
          </a:xfrm>
          <a:prstGeom prst="rect">
            <a:avLst/>
          </a:prstGeom>
          <a:noFill/>
        </p:spPr>
        <p:txBody>
          <a:bodyPr wrap="square" rtlCol="0">
            <a:spAutoFit/>
          </a:bodyPr>
          <a:lstStyle/>
          <a:p>
            <a:pPr algn="ctr"/>
            <a:r>
              <a:rPr lang="en-US" dirty="0"/>
              <a:t>Gave feedback if started</a:t>
            </a:r>
          </a:p>
        </p:txBody>
      </p:sp>
      <p:sp>
        <p:nvSpPr>
          <p:cNvPr id="25" name="TextBox 24">
            <a:extLst>
              <a:ext uri="{FF2B5EF4-FFF2-40B4-BE49-F238E27FC236}">
                <a16:creationId xmlns:a16="http://schemas.microsoft.com/office/drawing/2014/main" id="{9D0529AD-4580-D8BB-4A4B-A11D3C7B8034}"/>
              </a:ext>
            </a:extLst>
          </p:cNvPr>
          <p:cNvSpPr txBox="1"/>
          <p:nvPr/>
        </p:nvSpPr>
        <p:spPr>
          <a:xfrm>
            <a:off x="-220130" y="1646477"/>
            <a:ext cx="3709747" cy="4300473"/>
          </a:xfrm>
          <a:prstGeom prst="rect">
            <a:avLst/>
          </a:prstGeom>
          <a:noFill/>
        </p:spPr>
        <p:txBody>
          <a:bodyPr wrap="square">
            <a:spAutoFit/>
          </a:bodyPr>
          <a:lstStyle/>
          <a:p>
            <a:pPr marL="457200" algn="l">
              <a:lnSpc>
                <a:spcPts val="1800"/>
              </a:lnSpc>
              <a:spcAft>
                <a:spcPts val="800"/>
              </a:spcAft>
            </a:pPr>
            <a:r>
              <a:rPr lang="en-US" sz="2400" b="0" i="0" dirty="0">
                <a:solidFill>
                  <a:srgbClr val="7030A0"/>
                </a:solidFill>
                <a:effectLst/>
                <a:latin typeface="Aptos" panose="020B0004020202020204" pitchFamily="34" charset="0"/>
              </a:rPr>
              <a:t>What kinds of measurements are planned?</a:t>
            </a:r>
          </a:p>
          <a:p>
            <a:pPr marL="457200" algn="l">
              <a:lnSpc>
                <a:spcPts val="1800"/>
              </a:lnSpc>
              <a:spcAft>
                <a:spcPts val="800"/>
              </a:spcAft>
              <a:buFont typeface="Arial" panose="020B0604020202020204" pitchFamily="34" charset="0"/>
              <a:buChar char="•"/>
            </a:pPr>
            <a:endParaRPr lang="en-US" sz="2400" b="0" i="0" dirty="0">
              <a:solidFill>
                <a:srgbClr val="000000"/>
              </a:solidFill>
              <a:effectLst/>
              <a:latin typeface="Aptos" panose="020B0004020202020204" pitchFamily="34" charset="0"/>
            </a:endParaRPr>
          </a:p>
          <a:p>
            <a:pPr marL="457200" algn="l">
              <a:lnSpc>
                <a:spcPts val="1800"/>
              </a:lnSpc>
              <a:spcAft>
                <a:spcPts val="800"/>
              </a:spcAft>
            </a:pPr>
            <a:r>
              <a:rPr lang="en-US" sz="2400" b="0" i="0" dirty="0">
                <a:solidFill>
                  <a:srgbClr val="7030A0"/>
                </a:solidFill>
                <a:effectLst/>
                <a:latin typeface="Aptos" panose="020B0004020202020204" pitchFamily="34" charset="0"/>
              </a:rPr>
              <a:t>Why do you think this work could be important?</a:t>
            </a:r>
          </a:p>
          <a:p>
            <a:pPr marL="457200" algn="l">
              <a:lnSpc>
                <a:spcPts val="1800"/>
              </a:lnSpc>
              <a:spcAft>
                <a:spcPts val="800"/>
              </a:spcAft>
            </a:pPr>
            <a:endParaRPr lang="en-US" sz="2400" dirty="0">
              <a:solidFill>
                <a:srgbClr val="0070C0"/>
              </a:solidFill>
              <a:latin typeface="Aptos" panose="020B0004020202020204" pitchFamily="34" charset="0"/>
            </a:endParaRPr>
          </a:p>
          <a:p>
            <a:pPr marL="457200">
              <a:lnSpc>
                <a:spcPts val="1800"/>
              </a:lnSpc>
              <a:spcAft>
                <a:spcPts val="800"/>
              </a:spcAft>
            </a:pPr>
            <a:r>
              <a:rPr lang="en-US" sz="2400" dirty="0">
                <a:solidFill>
                  <a:srgbClr val="0070C0"/>
                </a:solidFill>
                <a:latin typeface="Aptos" panose="020B0004020202020204" pitchFamily="34" charset="0"/>
              </a:rPr>
              <a:t>What do you think you will learn about?</a:t>
            </a:r>
          </a:p>
          <a:p>
            <a:pPr marL="457200" algn="l">
              <a:lnSpc>
                <a:spcPts val="1800"/>
              </a:lnSpc>
              <a:spcAft>
                <a:spcPts val="800"/>
              </a:spcAft>
              <a:buFont typeface="Arial" panose="020B0604020202020204" pitchFamily="34" charset="0"/>
              <a:buChar char="•"/>
            </a:pPr>
            <a:endParaRPr lang="en-US" sz="2400" b="0" i="0" dirty="0">
              <a:solidFill>
                <a:srgbClr val="000000"/>
              </a:solidFill>
              <a:effectLst/>
              <a:latin typeface="Aptos" panose="020B0004020202020204" pitchFamily="34" charset="0"/>
            </a:endParaRPr>
          </a:p>
          <a:p>
            <a:pPr marL="457200">
              <a:lnSpc>
                <a:spcPts val="1800"/>
              </a:lnSpc>
              <a:spcAft>
                <a:spcPts val="800"/>
              </a:spcAft>
            </a:pPr>
            <a:r>
              <a:rPr lang="en-US" sz="2400" dirty="0">
                <a:solidFill>
                  <a:srgbClr val="FF0000"/>
                </a:solidFill>
                <a:latin typeface="Aptos" panose="020B0004020202020204" pitchFamily="34" charset="0"/>
              </a:rPr>
              <a:t>What material will you measure? Why did you pick this material?</a:t>
            </a:r>
          </a:p>
          <a:p>
            <a:pPr marL="457200" algn="l">
              <a:lnSpc>
                <a:spcPts val="1800"/>
              </a:lnSpc>
              <a:spcAft>
                <a:spcPts val="800"/>
              </a:spcAft>
              <a:buFont typeface="Arial" panose="020B0604020202020204" pitchFamily="34" charset="0"/>
              <a:buChar char="•"/>
            </a:pPr>
            <a:endParaRPr lang="en-US" sz="2400" dirty="0">
              <a:solidFill>
                <a:srgbClr val="000000"/>
              </a:solidFill>
              <a:latin typeface="Aptos" panose="020B0004020202020204" pitchFamily="34" charset="0"/>
            </a:endParaRPr>
          </a:p>
        </p:txBody>
      </p:sp>
      <p:pic>
        <p:nvPicPr>
          <p:cNvPr id="31" name="Picture 30">
            <a:extLst>
              <a:ext uri="{FF2B5EF4-FFF2-40B4-BE49-F238E27FC236}">
                <a16:creationId xmlns:a16="http://schemas.microsoft.com/office/drawing/2014/main" id="{131F54D4-7C6B-430F-D290-D3F850AC0629}"/>
              </a:ext>
            </a:extLst>
          </p:cNvPr>
          <p:cNvPicPr>
            <a:picLocks noChangeAspect="1"/>
          </p:cNvPicPr>
          <p:nvPr/>
        </p:nvPicPr>
        <p:blipFill>
          <a:blip r:embed="rId4"/>
          <a:stretch>
            <a:fillRect/>
          </a:stretch>
        </p:blipFill>
        <p:spPr>
          <a:xfrm>
            <a:off x="5822378" y="1342595"/>
            <a:ext cx="1276070" cy="5439704"/>
          </a:xfrm>
          <a:prstGeom prst="rect">
            <a:avLst/>
          </a:prstGeom>
        </p:spPr>
      </p:pic>
      <p:sp>
        <p:nvSpPr>
          <p:cNvPr id="32" name="TextBox 31">
            <a:extLst>
              <a:ext uri="{FF2B5EF4-FFF2-40B4-BE49-F238E27FC236}">
                <a16:creationId xmlns:a16="http://schemas.microsoft.com/office/drawing/2014/main" id="{E790FB19-2B91-9BC4-6776-C5F2A70A4B26}"/>
              </a:ext>
            </a:extLst>
          </p:cNvPr>
          <p:cNvSpPr txBox="1"/>
          <p:nvPr/>
        </p:nvSpPr>
        <p:spPr>
          <a:xfrm>
            <a:off x="5825413" y="5368848"/>
            <a:ext cx="1466278" cy="369332"/>
          </a:xfrm>
          <a:prstGeom prst="rect">
            <a:avLst/>
          </a:prstGeom>
          <a:noFill/>
        </p:spPr>
        <p:txBody>
          <a:bodyPr wrap="square" rtlCol="0">
            <a:spAutoFit/>
          </a:bodyPr>
          <a:lstStyle/>
          <a:p>
            <a:r>
              <a:rPr lang="en-US" dirty="0"/>
              <a:t>Graphs too</a:t>
            </a:r>
          </a:p>
        </p:txBody>
      </p:sp>
      <p:cxnSp>
        <p:nvCxnSpPr>
          <p:cNvPr id="33" name="Straight Arrow Connector 32">
            <a:extLst>
              <a:ext uri="{FF2B5EF4-FFF2-40B4-BE49-F238E27FC236}">
                <a16:creationId xmlns:a16="http://schemas.microsoft.com/office/drawing/2014/main" id="{59077832-56E8-F5D8-A92D-8FF6633E1523}"/>
              </a:ext>
            </a:extLst>
          </p:cNvPr>
          <p:cNvCxnSpPr>
            <a:cxnSpLocks/>
          </p:cNvCxnSpPr>
          <p:nvPr/>
        </p:nvCxnSpPr>
        <p:spPr>
          <a:xfrm>
            <a:off x="5501137" y="2358177"/>
            <a:ext cx="321241" cy="2983602"/>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6F5BD9BF-3135-361F-A45F-6993272B7703}"/>
              </a:ext>
            </a:extLst>
          </p:cNvPr>
          <p:cNvCxnSpPr>
            <a:cxnSpLocks/>
          </p:cNvCxnSpPr>
          <p:nvPr/>
        </p:nvCxnSpPr>
        <p:spPr>
          <a:xfrm>
            <a:off x="5476239" y="2372477"/>
            <a:ext cx="379654" cy="76083"/>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E4B7554D-E6BE-3405-53D3-A14317A0139D}"/>
              </a:ext>
            </a:extLst>
          </p:cNvPr>
          <p:cNvSpPr txBox="1"/>
          <p:nvPr/>
        </p:nvSpPr>
        <p:spPr>
          <a:xfrm>
            <a:off x="108068" y="5766636"/>
            <a:ext cx="3518960" cy="1015663"/>
          </a:xfrm>
          <a:prstGeom prst="rect">
            <a:avLst/>
          </a:prstGeom>
          <a:noFill/>
        </p:spPr>
        <p:txBody>
          <a:bodyPr wrap="square" rtlCol="0">
            <a:spAutoFit/>
          </a:bodyPr>
          <a:lstStyle/>
          <a:p>
            <a:r>
              <a:rPr lang="en-US" sz="2000" dirty="0"/>
              <a:t>Other class goals:</a:t>
            </a:r>
          </a:p>
          <a:p>
            <a:r>
              <a:rPr lang="en-US" sz="2000" dirty="0">
                <a:solidFill>
                  <a:schemeClr val="accent2">
                    <a:lumMod val="60000"/>
                    <a:lumOff val="40000"/>
                  </a:schemeClr>
                </a:solidFill>
              </a:rPr>
              <a:t>Graphing/presenting ideas</a:t>
            </a:r>
          </a:p>
          <a:p>
            <a:r>
              <a:rPr lang="en-US" sz="2000" dirty="0">
                <a:solidFill>
                  <a:srgbClr val="00B050"/>
                </a:solidFill>
              </a:rPr>
              <a:t>Documenting experiments</a:t>
            </a:r>
          </a:p>
        </p:txBody>
      </p:sp>
      <p:cxnSp>
        <p:nvCxnSpPr>
          <p:cNvPr id="38" name="Straight Arrow Connector 37">
            <a:extLst>
              <a:ext uri="{FF2B5EF4-FFF2-40B4-BE49-F238E27FC236}">
                <a16:creationId xmlns:a16="http://schemas.microsoft.com/office/drawing/2014/main" id="{2205A32B-CBF7-9BB1-E42E-BF68C44395A7}"/>
              </a:ext>
            </a:extLst>
          </p:cNvPr>
          <p:cNvCxnSpPr>
            <a:cxnSpLocks/>
          </p:cNvCxnSpPr>
          <p:nvPr/>
        </p:nvCxnSpPr>
        <p:spPr>
          <a:xfrm>
            <a:off x="5476240" y="3759200"/>
            <a:ext cx="346138" cy="3751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C962E10F-E8ED-04E7-E77D-6D066BB10297}"/>
              </a:ext>
            </a:extLst>
          </p:cNvPr>
          <p:cNvCxnSpPr>
            <a:cxnSpLocks/>
          </p:cNvCxnSpPr>
          <p:nvPr/>
        </p:nvCxnSpPr>
        <p:spPr>
          <a:xfrm flipV="1">
            <a:off x="5516880" y="4943365"/>
            <a:ext cx="339013" cy="89142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F92DB809-5FC6-68F6-9BD8-14A16A8CEE92}"/>
              </a:ext>
            </a:extLst>
          </p:cNvPr>
          <p:cNvSpPr txBox="1"/>
          <p:nvPr/>
        </p:nvSpPr>
        <p:spPr>
          <a:xfrm>
            <a:off x="78273" y="58411"/>
            <a:ext cx="4743231" cy="954107"/>
          </a:xfrm>
          <a:prstGeom prst="rect">
            <a:avLst/>
          </a:prstGeom>
          <a:noFill/>
        </p:spPr>
        <p:txBody>
          <a:bodyPr wrap="square" rtlCol="0">
            <a:spAutoFit/>
          </a:bodyPr>
          <a:lstStyle/>
          <a:p>
            <a:r>
              <a:rPr lang="en-US" sz="3200" dirty="0"/>
              <a:t>Feedback Scaffolding</a:t>
            </a:r>
          </a:p>
          <a:p>
            <a:r>
              <a:rPr lang="en-US" sz="2400" dirty="0"/>
              <a:t>How do the pieces fit?</a:t>
            </a:r>
          </a:p>
        </p:txBody>
      </p:sp>
      <p:pic>
        <p:nvPicPr>
          <p:cNvPr id="5126" name="Picture 6" descr="Ultimate Guide To Puzzle Piece Names ...">
            <a:extLst>
              <a:ext uri="{FF2B5EF4-FFF2-40B4-BE49-F238E27FC236}">
                <a16:creationId xmlns:a16="http://schemas.microsoft.com/office/drawing/2014/main" id="{B2DA6475-9E84-998B-DA43-A6B7FEC2BE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7073" y="-786915"/>
            <a:ext cx="4215720" cy="236080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FDDEED4-CBFB-B8EC-3751-BA6D8F5D3DC5}"/>
              </a:ext>
            </a:extLst>
          </p:cNvPr>
          <p:cNvSpPr txBox="1"/>
          <p:nvPr/>
        </p:nvSpPr>
        <p:spPr>
          <a:xfrm>
            <a:off x="7280666" y="703871"/>
            <a:ext cx="1209040" cy="646331"/>
          </a:xfrm>
          <a:prstGeom prst="rect">
            <a:avLst/>
          </a:prstGeom>
          <a:noFill/>
        </p:spPr>
        <p:txBody>
          <a:bodyPr wrap="square" rtlCol="0">
            <a:spAutoFit/>
          </a:bodyPr>
          <a:lstStyle/>
          <a:p>
            <a:pPr algn="ctr"/>
            <a:r>
              <a:rPr lang="en-US" dirty="0"/>
              <a:t>Final Lab Notebook</a:t>
            </a:r>
          </a:p>
        </p:txBody>
      </p:sp>
      <p:sp>
        <p:nvSpPr>
          <p:cNvPr id="11" name="TextBox 10">
            <a:extLst>
              <a:ext uri="{FF2B5EF4-FFF2-40B4-BE49-F238E27FC236}">
                <a16:creationId xmlns:a16="http://schemas.microsoft.com/office/drawing/2014/main" id="{839785BF-B56B-E5DF-FC8E-A12C43D664FB}"/>
              </a:ext>
            </a:extLst>
          </p:cNvPr>
          <p:cNvSpPr txBox="1"/>
          <p:nvPr/>
        </p:nvSpPr>
        <p:spPr>
          <a:xfrm>
            <a:off x="5855893" y="717257"/>
            <a:ext cx="1209040" cy="646331"/>
          </a:xfrm>
          <a:prstGeom prst="rect">
            <a:avLst/>
          </a:prstGeom>
          <a:noFill/>
        </p:spPr>
        <p:txBody>
          <a:bodyPr wrap="square" rtlCol="0">
            <a:spAutoFit/>
          </a:bodyPr>
          <a:lstStyle/>
          <a:p>
            <a:pPr algn="ctr"/>
            <a:r>
              <a:rPr lang="en-US" dirty="0"/>
              <a:t>Setups (or Graphs)</a:t>
            </a:r>
          </a:p>
        </p:txBody>
      </p:sp>
      <p:sp>
        <p:nvSpPr>
          <p:cNvPr id="8" name="TextBox 7">
            <a:extLst>
              <a:ext uri="{FF2B5EF4-FFF2-40B4-BE49-F238E27FC236}">
                <a16:creationId xmlns:a16="http://schemas.microsoft.com/office/drawing/2014/main" id="{84DC5BA1-D12E-1F6C-BF8A-CAD33F268EC4}"/>
              </a:ext>
            </a:extLst>
          </p:cNvPr>
          <p:cNvSpPr txBox="1"/>
          <p:nvPr/>
        </p:nvSpPr>
        <p:spPr>
          <a:xfrm>
            <a:off x="3897553" y="721359"/>
            <a:ext cx="1209040" cy="646331"/>
          </a:xfrm>
          <a:prstGeom prst="rect">
            <a:avLst/>
          </a:prstGeom>
          <a:noFill/>
        </p:spPr>
        <p:txBody>
          <a:bodyPr wrap="square" rtlCol="0">
            <a:spAutoFit/>
          </a:bodyPr>
          <a:lstStyle/>
          <a:p>
            <a:pPr algn="ctr"/>
            <a:r>
              <a:rPr lang="en-US" dirty="0"/>
              <a:t>Early Lab</a:t>
            </a:r>
          </a:p>
          <a:p>
            <a:pPr algn="ctr"/>
            <a:r>
              <a:rPr lang="en-US" dirty="0"/>
              <a:t>Notebook </a:t>
            </a:r>
          </a:p>
        </p:txBody>
      </p:sp>
      <p:pic>
        <p:nvPicPr>
          <p:cNvPr id="13" name="Picture 12">
            <a:extLst>
              <a:ext uri="{FF2B5EF4-FFF2-40B4-BE49-F238E27FC236}">
                <a16:creationId xmlns:a16="http://schemas.microsoft.com/office/drawing/2014/main" id="{EA8CB39B-9B62-38A0-9E7B-D39FB6ED87FF}"/>
              </a:ext>
            </a:extLst>
          </p:cNvPr>
          <p:cNvPicPr>
            <a:picLocks noChangeAspect="1"/>
          </p:cNvPicPr>
          <p:nvPr/>
        </p:nvPicPr>
        <p:blipFill>
          <a:blip r:embed="rId6"/>
          <a:stretch>
            <a:fillRect/>
          </a:stretch>
        </p:blipFill>
        <p:spPr>
          <a:xfrm>
            <a:off x="3478295" y="1367690"/>
            <a:ext cx="2164238" cy="5703670"/>
          </a:xfrm>
          <a:prstGeom prst="rect">
            <a:avLst/>
          </a:prstGeom>
        </p:spPr>
      </p:pic>
    </p:spTree>
    <p:extLst>
      <p:ext uri="{BB962C8B-B14F-4D97-AF65-F5344CB8AC3E}">
        <p14:creationId xmlns:p14="http://schemas.microsoft.com/office/powerpoint/2010/main" val="347757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par>
                                <p:cTn id="11" presetID="9" presetClass="exit" presetSubtype="0" fill="hold" nodeType="withEffect">
                                  <p:stCondLst>
                                    <p:cond delay="0"/>
                                  </p:stCondLst>
                                  <p:childTnLst>
                                    <p:animEffect transition="out" filter="dissolve">
                                      <p:cBhvr>
                                        <p:cTn id="12" dur="500"/>
                                        <p:tgtEl>
                                          <p:spTgt spid="5122"/>
                                        </p:tgtEl>
                                      </p:cBhvr>
                                    </p:animEffect>
                                    <p:set>
                                      <p:cBhvr>
                                        <p:cTn id="13" dur="1" fill="hold">
                                          <p:stCondLst>
                                            <p:cond delay="499"/>
                                          </p:stCondLst>
                                        </p:cTn>
                                        <p:tgtEl>
                                          <p:spTgt spid="5122"/>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512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40"/>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3"/>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5"/>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32" grpId="0"/>
      <p:bldP spid="37" grpId="0"/>
      <p:bldP spid="53" grpId="0"/>
      <p:bldP spid="7" grpId="0"/>
      <p:bldP spid="11"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C6985-3654-C5D1-D0F6-F49A04CE06E2}"/>
              </a:ext>
            </a:extLst>
          </p:cNvPr>
          <p:cNvSpPr>
            <a:spLocks noGrp="1"/>
          </p:cNvSpPr>
          <p:nvPr>
            <p:ph type="ctrTitle"/>
          </p:nvPr>
        </p:nvSpPr>
        <p:spPr>
          <a:xfrm>
            <a:off x="0" y="193040"/>
            <a:ext cx="9144000" cy="1290320"/>
          </a:xfrm>
        </p:spPr>
        <p:txBody>
          <a:bodyPr>
            <a:normAutofit fontScale="90000"/>
          </a:bodyPr>
          <a:lstStyle/>
          <a:p>
            <a:r>
              <a:rPr lang="en-US" dirty="0"/>
              <a:t>Lab Notebook Debrief</a:t>
            </a:r>
            <a:br>
              <a:rPr lang="en-US" dirty="0"/>
            </a:br>
            <a:r>
              <a:rPr lang="en-US" dirty="0"/>
              <a:t>Only 25% of lab notebook grade</a:t>
            </a:r>
          </a:p>
        </p:txBody>
      </p:sp>
      <p:sp>
        <p:nvSpPr>
          <p:cNvPr id="3" name="Subtitle 2">
            <a:extLst>
              <a:ext uri="{FF2B5EF4-FFF2-40B4-BE49-F238E27FC236}">
                <a16:creationId xmlns:a16="http://schemas.microsoft.com/office/drawing/2014/main" id="{5543986A-30DA-6B25-AE68-317CD1A9FEAA}"/>
              </a:ext>
            </a:extLst>
          </p:cNvPr>
          <p:cNvSpPr>
            <a:spLocks noGrp="1"/>
          </p:cNvSpPr>
          <p:nvPr>
            <p:ph type="subTitle" idx="1"/>
          </p:nvPr>
        </p:nvSpPr>
        <p:spPr>
          <a:xfrm>
            <a:off x="436880" y="1483360"/>
            <a:ext cx="8300720" cy="5374640"/>
          </a:xfrm>
        </p:spPr>
        <p:txBody>
          <a:bodyPr>
            <a:normAutofit/>
          </a:bodyPr>
          <a:lstStyle/>
          <a:p>
            <a:r>
              <a:rPr lang="en-US" dirty="0"/>
              <a:t>Remember: This assignment is designed to better help you know what I’m looking for before the final lab notebook at the end. It is ok to not do so well on this one, as long as you make sure to learn from the experience as about both the science and what I’m looking for. </a:t>
            </a:r>
            <a:r>
              <a:rPr lang="en-US" dirty="0">
                <a:solidFill>
                  <a:srgbClr val="FF0000"/>
                </a:solidFill>
              </a:rPr>
              <a:t>Let’s say you get an 7.2/10 (low B) on this but 9/10 on final =A for notebook</a:t>
            </a:r>
          </a:p>
          <a:p>
            <a:endParaRPr lang="en-US" dirty="0"/>
          </a:p>
          <a:p>
            <a:r>
              <a:rPr lang="en-US" dirty="0"/>
              <a:t>Most of you did pretty well</a:t>
            </a:r>
          </a:p>
          <a:p>
            <a:r>
              <a:rPr lang="en-US" dirty="0"/>
              <a:t>A (8.5+/10)	7</a:t>
            </a:r>
          </a:p>
          <a:p>
            <a:r>
              <a:rPr lang="en-US" dirty="0"/>
              <a:t>B 		4</a:t>
            </a:r>
          </a:p>
          <a:p>
            <a:r>
              <a:rPr lang="en-US" dirty="0">
                <a:solidFill>
                  <a:srgbClr val="FF0000"/>
                </a:solidFill>
              </a:rPr>
              <a:t>Other		3</a:t>
            </a:r>
          </a:p>
          <a:p>
            <a:r>
              <a:rPr lang="en-US" dirty="0">
                <a:solidFill>
                  <a:srgbClr val="FF0000"/>
                </a:solidFill>
              </a:rPr>
              <a:t>(Let’s redo these for up to a B. You are still learning! That’s ok!)</a:t>
            </a:r>
          </a:p>
          <a:p>
            <a:endParaRPr lang="en-US" dirty="0"/>
          </a:p>
          <a:p>
            <a:endParaRPr lang="en-US" dirty="0"/>
          </a:p>
        </p:txBody>
      </p:sp>
    </p:spTree>
    <p:extLst>
      <p:ext uri="{BB962C8B-B14F-4D97-AF65-F5344CB8AC3E}">
        <p14:creationId xmlns:p14="http://schemas.microsoft.com/office/powerpoint/2010/main" val="61967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63657-B1DD-B0D6-D775-31A07C9D19C4}"/>
              </a:ext>
            </a:extLst>
          </p:cNvPr>
          <p:cNvSpPr>
            <a:spLocks noGrp="1"/>
          </p:cNvSpPr>
          <p:nvPr>
            <p:ph type="title"/>
          </p:nvPr>
        </p:nvSpPr>
        <p:spPr/>
        <p:txBody>
          <a:bodyPr/>
          <a:lstStyle/>
          <a:p>
            <a:pPr algn="ctr"/>
            <a:r>
              <a:rPr lang="en-US" dirty="0"/>
              <a:t>The Value of Peer Assistance</a:t>
            </a:r>
          </a:p>
        </p:txBody>
      </p:sp>
      <p:sp>
        <p:nvSpPr>
          <p:cNvPr id="3" name="Content Placeholder 2">
            <a:extLst>
              <a:ext uri="{FF2B5EF4-FFF2-40B4-BE49-F238E27FC236}">
                <a16:creationId xmlns:a16="http://schemas.microsoft.com/office/drawing/2014/main" id="{856D2914-8931-8F9C-F34F-829F1234A5C6}"/>
              </a:ext>
            </a:extLst>
          </p:cNvPr>
          <p:cNvSpPr>
            <a:spLocks noGrp="1"/>
          </p:cNvSpPr>
          <p:nvPr>
            <p:ph idx="1"/>
          </p:nvPr>
        </p:nvSpPr>
        <p:spPr/>
        <p:txBody>
          <a:bodyPr/>
          <a:lstStyle/>
          <a:p>
            <a:r>
              <a:rPr lang="en-US" dirty="0"/>
              <a:t>Science is not a lone sport. Even outside of science, you get more done with a good team with complementing strengths than as an individual. </a:t>
            </a:r>
          </a:p>
          <a:p>
            <a:r>
              <a:rPr lang="en-US" dirty="0"/>
              <a:t>The MOKE setup has been a good example. We are already taking data with only four short meetings, because we had people focus on different aspects on the setup that appeals to their interests or skills.</a:t>
            </a:r>
          </a:p>
          <a:p>
            <a:r>
              <a:rPr lang="en-US" dirty="0"/>
              <a:t>This is why you have partners.</a:t>
            </a:r>
          </a:p>
        </p:txBody>
      </p:sp>
    </p:spTree>
    <p:extLst>
      <p:ext uri="{BB962C8B-B14F-4D97-AF65-F5344CB8AC3E}">
        <p14:creationId xmlns:p14="http://schemas.microsoft.com/office/powerpoint/2010/main" val="316855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B1206-0158-0704-72DA-D5A146F3E08B}"/>
              </a:ext>
            </a:extLst>
          </p:cNvPr>
          <p:cNvSpPr>
            <a:spLocks noGrp="1"/>
          </p:cNvSpPr>
          <p:nvPr>
            <p:ph type="title"/>
          </p:nvPr>
        </p:nvSpPr>
        <p:spPr>
          <a:xfrm>
            <a:off x="140970" y="1177926"/>
            <a:ext cx="2226310" cy="1325563"/>
          </a:xfrm>
        </p:spPr>
        <p:txBody>
          <a:bodyPr>
            <a:normAutofit fontScale="90000"/>
          </a:bodyPr>
          <a:lstStyle/>
          <a:p>
            <a:pPr algn="ctr"/>
            <a:r>
              <a:rPr lang="en-US" dirty="0"/>
              <a:t>There are many benefits.</a:t>
            </a:r>
            <a:br>
              <a:rPr lang="en-US" dirty="0"/>
            </a:br>
            <a:br>
              <a:rPr lang="en-US" dirty="0"/>
            </a:br>
            <a:r>
              <a:rPr lang="en-US" dirty="0"/>
              <a:t>Here are a few.</a:t>
            </a:r>
          </a:p>
        </p:txBody>
      </p:sp>
      <p:pic>
        <p:nvPicPr>
          <p:cNvPr id="5" name="Picture 4">
            <a:extLst>
              <a:ext uri="{FF2B5EF4-FFF2-40B4-BE49-F238E27FC236}">
                <a16:creationId xmlns:a16="http://schemas.microsoft.com/office/drawing/2014/main" id="{A1BA6E20-231D-2799-763E-2F6668D93F88}"/>
              </a:ext>
            </a:extLst>
          </p:cNvPr>
          <p:cNvPicPr>
            <a:picLocks noChangeAspect="1"/>
          </p:cNvPicPr>
          <p:nvPr/>
        </p:nvPicPr>
        <p:blipFill>
          <a:blip r:embed="rId2"/>
          <a:stretch>
            <a:fillRect/>
          </a:stretch>
        </p:blipFill>
        <p:spPr>
          <a:xfrm>
            <a:off x="2527747" y="0"/>
            <a:ext cx="6616253" cy="6858000"/>
          </a:xfrm>
          <a:prstGeom prst="rect">
            <a:avLst/>
          </a:prstGeom>
        </p:spPr>
      </p:pic>
    </p:spTree>
    <p:extLst>
      <p:ext uri="{BB962C8B-B14F-4D97-AF65-F5344CB8AC3E}">
        <p14:creationId xmlns:p14="http://schemas.microsoft.com/office/powerpoint/2010/main" val="1584188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9143999"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642"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
            <a:ext cx="9144001"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37E6FF-CF18-5C3F-6148-8E13364175FB}"/>
              </a:ext>
            </a:extLst>
          </p:cNvPr>
          <p:cNvSpPr>
            <a:spLocks noGrp="1"/>
          </p:cNvSpPr>
          <p:nvPr>
            <p:ph type="title"/>
          </p:nvPr>
        </p:nvSpPr>
        <p:spPr>
          <a:xfrm>
            <a:off x="524785" y="248038"/>
            <a:ext cx="4855738" cy="1159200"/>
          </a:xfrm>
        </p:spPr>
        <p:txBody>
          <a:bodyPr vert="horz" lIns="91440" tIns="45720" rIns="91440" bIns="45720" rtlCol="0" anchor="ctr">
            <a:normAutofit fontScale="90000"/>
          </a:bodyPr>
          <a:lstStyle/>
          <a:p>
            <a:pPr algn="ctr"/>
            <a:r>
              <a:rPr lang="en-US" sz="4000" dirty="0">
                <a:solidFill>
                  <a:srgbClr val="FFFFFF"/>
                </a:solidFill>
              </a:rPr>
              <a:t>Reminder of Example from Last Time</a:t>
            </a:r>
            <a:endParaRPr lang="en-US" sz="4000" kern="1200" dirty="0">
              <a:solidFill>
                <a:srgbClr val="FFFFFF"/>
              </a:solidFill>
              <a:latin typeface="+mj-lt"/>
              <a:ea typeface="+mj-ea"/>
              <a:cs typeface="+mj-cs"/>
            </a:endParaRPr>
          </a:p>
        </p:txBody>
      </p:sp>
      <p:graphicFrame>
        <p:nvGraphicFramePr>
          <p:cNvPr id="8" name="Chart 7">
            <a:extLst>
              <a:ext uri="{FF2B5EF4-FFF2-40B4-BE49-F238E27FC236}">
                <a16:creationId xmlns:a16="http://schemas.microsoft.com/office/drawing/2014/main" id="{4D3CD9DE-1977-3955-8686-5CCBA737883C}"/>
              </a:ext>
            </a:extLst>
          </p:cNvPr>
          <p:cNvGraphicFramePr>
            <a:graphicFrameLocks/>
          </p:cNvGraphicFramePr>
          <p:nvPr>
            <p:extLst>
              <p:ext uri="{D42A27DB-BD31-4B8C-83A1-F6EECF244321}">
                <p14:modId xmlns:p14="http://schemas.microsoft.com/office/powerpoint/2010/main" val="3503750214"/>
              </p:ext>
            </p:extLst>
          </p:nvPr>
        </p:nvGraphicFramePr>
        <p:xfrm>
          <a:off x="449293" y="1966293"/>
          <a:ext cx="8495662" cy="445216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F962676A-F7B9-837B-E797-5958C33D7BC8}"/>
              </a:ext>
            </a:extLst>
          </p:cNvPr>
          <p:cNvSpPr txBox="1"/>
          <p:nvPr/>
        </p:nvSpPr>
        <p:spPr>
          <a:xfrm rot="16200000">
            <a:off x="-959263" y="3763477"/>
            <a:ext cx="2492944" cy="523220"/>
          </a:xfrm>
          <a:prstGeom prst="rect">
            <a:avLst/>
          </a:prstGeom>
          <a:noFill/>
        </p:spPr>
        <p:txBody>
          <a:bodyPr wrap="square" rtlCol="0">
            <a:spAutoFit/>
          </a:bodyPr>
          <a:lstStyle/>
          <a:p>
            <a:r>
              <a:rPr lang="en-US" sz="2800" dirty="0">
                <a:latin typeface="Calibri" panose="020F0502020204030204" pitchFamily="34" charset="0"/>
                <a:ea typeface="Calibri" panose="020F0502020204030204" pitchFamily="34" charset="0"/>
                <a:cs typeface="Calibri" panose="020F0502020204030204" pitchFamily="34" charset="0"/>
              </a:rPr>
              <a:t>Intensity (</a:t>
            </a:r>
            <a:r>
              <a:rPr lang="en-US" sz="2800" dirty="0" err="1">
                <a:latin typeface="Calibri" panose="020F0502020204030204" pitchFamily="34" charset="0"/>
                <a:ea typeface="Calibri" panose="020F0502020204030204" pitchFamily="34" charset="0"/>
                <a:cs typeface="Calibri" panose="020F0502020204030204" pitchFamily="34" charset="0"/>
              </a:rPr>
              <a:t>a.u</a:t>
            </a:r>
            <a:r>
              <a:rPr lang="en-US" sz="2800" dirty="0">
                <a:latin typeface="Calibri" panose="020F0502020204030204" pitchFamily="34" charset="0"/>
                <a:ea typeface="Calibri" panose="020F0502020204030204" pitchFamily="34" charset="0"/>
                <a:cs typeface="Calibri" panose="020F0502020204030204" pitchFamily="34" charset="0"/>
              </a:rPr>
              <a:t>.)</a:t>
            </a:r>
          </a:p>
        </p:txBody>
      </p:sp>
      <p:sp>
        <p:nvSpPr>
          <p:cNvPr id="11" name="TextBox 10">
            <a:extLst>
              <a:ext uri="{FF2B5EF4-FFF2-40B4-BE49-F238E27FC236}">
                <a16:creationId xmlns:a16="http://schemas.microsoft.com/office/drawing/2014/main" id="{FD6FFC7B-2430-3EB1-9328-70916042431C}"/>
              </a:ext>
            </a:extLst>
          </p:cNvPr>
          <p:cNvSpPr txBox="1"/>
          <p:nvPr/>
        </p:nvSpPr>
        <p:spPr>
          <a:xfrm>
            <a:off x="3078154" y="6334780"/>
            <a:ext cx="3688401" cy="523220"/>
          </a:xfrm>
          <a:prstGeom prst="rect">
            <a:avLst/>
          </a:prstGeom>
          <a:noFill/>
        </p:spPr>
        <p:txBody>
          <a:bodyPr wrap="square" rtlCol="0">
            <a:spAutoFit/>
          </a:bodyPr>
          <a:lstStyle/>
          <a:p>
            <a:pPr algn="ctr"/>
            <a:r>
              <a:rPr lang="en-US" sz="2800" dirty="0">
                <a:latin typeface="Calibri" panose="020F0502020204030204" pitchFamily="34" charset="0"/>
                <a:ea typeface="Calibri" panose="020F0502020204030204" pitchFamily="34" charset="0"/>
                <a:cs typeface="Calibri" panose="020F0502020204030204" pitchFamily="34" charset="0"/>
              </a:rPr>
              <a:t>Raman Shift (cm</a:t>
            </a:r>
            <a:r>
              <a:rPr lang="en-US" sz="2800" baseline="30000" dirty="0">
                <a:latin typeface="Calibri" panose="020F0502020204030204" pitchFamily="34" charset="0"/>
                <a:ea typeface="Calibri" panose="020F0502020204030204" pitchFamily="34" charset="0"/>
                <a:cs typeface="Calibri" panose="020F0502020204030204" pitchFamily="34" charset="0"/>
              </a:rPr>
              <a:t>-1</a:t>
            </a:r>
            <a:r>
              <a:rPr lang="en-US" sz="2800" dirty="0">
                <a:latin typeface="Calibri" panose="020F0502020204030204" pitchFamily="34" charset="0"/>
                <a:ea typeface="Calibri" panose="020F0502020204030204" pitchFamily="34" charset="0"/>
                <a:cs typeface="Calibri" panose="020F0502020204030204" pitchFamily="34" charset="0"/>
              </a:rPr>
              <a:t>)</a:t>
            </a:r>
          </a:p>
        </p:txBody>
      </p:sp>
      <p:cxnSp>
        <p:nvCxnSpPr>
          <p:cNvPr id="15" name="Straight Connector 14">
            <a:extLst>
              <a:ext uri="{FF2B5EF4-FFF2-40B4-BE49-F238E27FC236}">
                <a16:creationId xmlns:a16="http://schemas.microsoft.com/office/drawing/2014/main" id="{BCB15ED5-0E2A-EAC4-9A84-67C259DBF076}"/>
              </a:ext>
            </a:extLst>
          </p:cNvPr>
          <p:cNvCxnSpPr/>
          <p:nvPr/>
        </p:nvCxnSpPr>
        <p:spPr>
          <a:xfrm>
            <a:off x="1424535" y="2242687"/>
            <a:ext cx="7086600" cy="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4F7DBF2-E5D8-AA51-3F77-90115757B8BF}"/>
              </a:ext>
            </a:extLst>
          </p:cNvPr>
          <p:cNvCxnSpPr/>
          <p:nvPr/>
        </p:nvCxnSpPr>
        <p:spPr>
          <a:xfrm>
            <a:off x="8508728" y="2242687"/>
            <a:ext cx="0" cy="3429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5CBB5E6B-893D-1F92-41CF-31585F885330}"/>
              </a:ext>
            </a:extLst>
          </p:cNvPr>
          <p:cNvSpPr txBox="1"/>
          <p:nvPr/>
        </p:nvSpPr>
        <p:spPr>
          <a:xfrm>
            <a:off x="0" y="1665171"/>
            <a:ext cx="9143999" cy="461665"/>
          </a:xfrm>
          <a:prstGeom prst="rect">
            <a:avLst/>
          </a:prstGeom>
          <a:noFill/>
        </p:spPr>
        <p:txBody>
          <a:bodyPr wrap="square" rtlCol="0">
            <a:spAutoFit/>
          </a:bodyPr>
          <a:lstStyle/>
          <a:p>
            <a:pPr algn="ctr"/>
            <a:r>
              <a:rPr lang="en-US" sz="2400" dirty="0"/>
              <a:t>Multiple peak </a:t>
            </a:r>
            <a:r>
              <a:rPr lang="en-US" sz="2400" dirty="0">
                <a:solidFill>
                  <a:srgbClr val="0070C0"/>
                </a:solidFill>
              </a:rPr>
              <a:t>Lorentzian</a:t>
            </a:r>
            <a:r>
              <a:rPr lang="en-US" sz="2400" dirty="0"/>
              <a:t> fit in </a:t>
            </a:r>
            <a:r>
              <a:rPr lang="en-US" sz="2400" dirty="0">
                <a:solidFill>
                  <a:srgbClr val="0070C0"/>
                </a:solidFill>
              </a:rPr>
              <a:t>Excel</a:t>
            </a:r>
            <a:r>
              <a:rPr lang="en-US" sz="2400" dirty="0"/>
              <a:t> (user-friendly but </a:t>
            </a:r>
            <a:r>
              <a:rPr lang="en-US" sz="2400" dirty="0">
                <a:solidFill>
                  <a:srgbClr val="0070C0"/>
                </a:solidFill>
              </a:rPr>
              <a:t>other options</a:t>
            </a:r>
            <a:r>
              <a:rPr lang="en-US" sz="2400" dirty="0"/>
              <a:t>)</a:t>
            </a:r>
          </a:p>
        </p:txBody>
      </p:sp>
      <p:pic>
        <p:nvPicPr>
          <p:cNvPr id="22" name="Picture 21">
            <a:extLst>
              <a:ext uri="{FF2B5EF4-FFF2-40B4-BE49-F238E27FC236}">
                <a16:creationId xmlns:a16="http://schemas.microsoft.com/office/drawing/2014/main" id="{8BAEE28D-7309-F5B8-6DF9-0A3053E1C39F}"/>
              </a:ext>
            </a:extLst>
          </p:cNvPr>
          <p:cNvPicPr>
            <a:picLocks noChangeAspect="1"/>
          </p:cNvPicPr>
          <p:nvPr/>
        </p:nvPicPr>
        <p:blipFill>
          <a:blip r:embed="rId4"/>
          <a:stretch>
            <a:fillRect/>
          </a:stretch>
        </p:blipFill>
        <p:spPr>
          <a:xfrm>
            <a:off x="4917237" y="2214344"/>
            <a:ext cx="4046965" cy="1606883"/>
          </a:xfrm>
          <a:prstGeom prst="rect">
            <a:avLst/>
          </a:prstGeom>
          <a:ln>
            <a:solidFill>
              <a:srgbClr val="002060"/>
            </a:solidFill>
          </a:ln>
        </p:spPr>
      </p:pic>
      <p:sp>
        <p:nvSpPr>
          <p:cNvPr id="3" name="TextBox 2">
            <a:extLst>
              <a:ext uri="{FF2B5EF4-FFF2-40B4-BE49-F238E27FC236}">
                <a16:creationId xmlns:a16="http://schemas.microsoft.com/office/drawing/2014/main" id="{A4124854-C117-09B7-F40E-8AC90AF8A599}"/>
              </a:ext>
            </a:extLst>
          </p:cNvPr>
          <p:cNvSpPr txBox="1"/>
          <p:nvPr/>
        </p:nvSpPr>
        <p:spPr>
          <a:xfrm>
            <a:off x="4927870" y="2668187"/>
            <a:ext cx="4027718" cy="1128514"/>
          </a:xfrm>
          <a:prstGeom prst="rect">
            <a:avLst/>
          </a:prstGeom>
          <a:solidFill>
            <a:schemeClr val="bg1"/>
          </a:solidFill>
        </p:spPr>
        <p:txBody>
          <a:bodyPr wrap="square" rtlCol="0">
            <a:spAutoFit/>
          </a:bodyPr>
          <a:lstStyle/>
          <a:p>
            <a:pPr>
              <a:spcBef>
                <a:spcPts val="2600"/>
              </a:spcBef>
              <a:spcAft>
                <a:spcPts val="800"/>
              </a:spcAft>
            </a:pPr>
            <a:r>
              <a:rPr lang="en-US" dirty="0"/>
              <a:t>I = peak intensity</a:t>
            </a:r>
          </a:p>
          <a:p>
            <a:pPr>
              <a:spcAft>
                <a:spcPts val="800"/>
              </a:spcAft>
            </a:pPr>
            <a:r>
              <a:rPr lang="en-US" dirty="0"/>
              <a:t>a = location of peak</a:t>
            </a:r>
          </a:p>
          <a:p>
            <a:pPr>
              <a:spcAft>
                <a:spcPts val="800"/>
              </a:spcAft>
            </a:pPr>
            <a:r>
              <a:rPr lang="en-US" dirty="0"/>
              <a:t>Gamma related to peak width</a:t>
            </a:r>
          </a:p>
        </p:txBody>
      </p:sp>
    </p:spTree>
    <p:extLst>
      <p:ext uri="{BB962C8B-B14F-4D97-AF65-F5344CB8AC3E}">
        <p14:creationId xmlns:p14="http://schemas.microsoft.com/office/powerpoint/2010/main" val="339040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C681C32C-7AFC-4BB3-9088-65CBDFC5D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E7A92A-5744-6F56-D11F-066B964301A2}"/>
              </a:ext>
            </a:extLst>
          </p:cNvPr>
          <p:cNvSpPr>
            <a:spLocks noGrp="1"/>
          </p:cNvSpPr>
          <p:nvPr>
            <p:ph type="title"/>
          </p:nvPr>
        </p:nvSpPr>
        <p:spPr>
          <a:xfrm>
            <a:off x="208599" y="96735"/>
            <a:ext cx="1922780" cy="1465973"/>
          </a:xfrm>
        </p:spPr>
        <p:txBody>
          <a:bodyPr anchor="t">
            <a:normAutofit fontScale="90000"/>
          </a:bodyPr>
          <a:lstStyle/>
          <a:p>
            <a:pPr algn="ctr"/>
            <a:r>
              <a:rPr lang="en-US" sz="3200" dirty="0"/>
              <a:t>To practice:</a:t>
            </a:r>
            <a:br>
              <a:rPr lang="en-US" sz="3200" dirty="0"/>
            </a:br>
            <a:r>
              <a:rPr lang="en-US" sz="3200" dirty="0"/>
              <a:t>Switch notebooks with your partner(s)</a:t>
            </a:r>
          </a:p>
        </p:txBody>
      </p:sp>
      <p:pic>
        <p:nvPicPr>
          <p:cNvPr id="8194" name="Picture 2" descr="Peer feedback &amp; coaching: Unlocking the power of peer connections">
            <a:extLst>
              <a:ext uri="{FF2B5EF4-FFF2-40B4-BE49-F238E27FC236}">
                <a16:creationId xmlns:a16="http://schemas.microsoft.com/office/drawing/2014/main" id="{1514A8A9-359F-4A71-7D5B-48B8EC92AE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0791" b="6682"/>
          <a:stretch>
            <a:fillRect/>
          </a:stretch>
        </p:blipFill>
        <p:spPr bwMode="auto">
          <a:xfrm>
            <a:off x="20" y="2384426"/>
            <a:ext cx="9143980" cy="424475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4FBDBC2-16EB-8D3F-0F2E-75DEC08833F7}"/>
              </a:ext>
            </a:extLst>
          </p:cNvPr>
          <p:cNvSpPr>
            <a:spLocks noGrp="1"/>
          </p:cNvSpPr>
          <p:nvPr>
            <p:ph idx="1"/>
          </p:nvPr>
        </p:nvSpPr>
        <p:spPr>
          <a:xfrm>
            <a:off x="2546190" y="96735"/>
            <a:ext cx="6515100" cy="2433105"/>
          </a:xfrm>
        </p:spPr>
        <p:txBody>
          <a:bodyPr>
            <a:normAutofit lnSpcReduction="10000"/>
          </a:bodyPr>
          <a:lstStyle/>
          <a:p>
            <a:pPr marL="0" indent="0" algn="ctr">
              <a:buNone/>
            </a:pPr>
            <a:r>
              <a:rPr lang="en-US" sz="3200" dirty="0"/>
              <a:t>Spend a few minutes looking.</a:t>
            </a:r>
          </a:p>
          <a:p>
            <a:pPr marL="0" indent="0" algn="ctr">
              <a:buNone/>
            </a:pPr>
            <a:r>
              <a:rPr lang="en-US" sz="3200" dirty="0"/>
              <a:t>Discuss what you like from their notebooks </a:t>
            </a:r>
            <a:r>
              <a:rPr lang="en-US" sz="3200" u="sng" dirty="0"/>
              <a:t>and</a:t>
            </a:r>
            <a:r>
              <a:rPr lang="en-US" sz="3200" dirty="0"/>
              <a:t> what ideas you have that could improve their points. </a:t>
            </a:r>
          </a:p>
          <a:p>
            <a:pPr marL="0" indent="0" algn="ctr">
              <a:buNone/>
            </a:pPr>
            <a:r>
              <a:rPr lang="en-US" sz="3200" dirty="0"/>
              <a:t>Are their goals clear?</a:t>
            </a:r>
          </a:p>
        </p:txBody>
      </p:sp>
      <p:sp>
        <p:nvSpPr>
          <p:cNvPr id="8201" name="Rectangle 8200">
            <a:extLst>
              <a:ext uri="{FF2B5EF4-FFF2-40B4-BE49-F238E27FC236}">
                <a16:creationId xmlns:a16="http://schemas.microsoft.com/office/drawing/2014/main" id="{199C0ED0-69DE-4C31-A5CF-E2A46FD30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3" name="Rectangle 8202">
            <a:extLst>
              <a:ext uri="{FF2B5EF4-FFF2-40B4-BE49-F238E27FC236}">
                <a16:creationId xmlns:a16="http://schemas.microsoft.com/office/drawing/2014/main" id="{8D42B8BD-40AF-488E-8A79-D7256C9172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6" name="Picture 4" descr="Thin Arrows Circle PNG &amp; SVG Design ...">
            <a:extLst>
              <a:ext uri="{FF2B5EF4-FFF2-40B4-BE49-F238E27FC236}">
                <a16:creationId xmlns:a16="http://schemas.microsoft.com/office/drawing/2014/main" id="{F3B3712C-2B22-8FA2-82CD-E82A182AEA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599" y="2304048"/>
            <a:ext cx="1671002" cy="16710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5034F15-7EC4-AA76-362D-FD5AF29626CA}"/>
              </a:ext>
            </a:extLst>
          </p:cNvPr>
          <p:cNvSpPr txBox="1"/>
          <p:nvPr/>
        </p:nvSpPr>
        <p:spPr>
          <a:xfrm>
            <a:off x="2088180" y="2507903"/>
            <a:ext cx="6657021" cy="461665"/>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rPr>
              <a:t>The goal here is not to evaluate but to improve.</a:t>
            </a:r>
          </a:p>
        </p:txBody>
      </p:sp>
    </p:spTree>
    <p:extLst>
      <p:ext uri="{BB962C8B-B14F-4D97-AF65-F5344CB8AC3E}">
        <p14:creationId xmlns:p14="http://schemas.microsoft.com/office/powerpoint/2010/main" val="2362862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E7519-2F70-9EDC-F66C-6E4E024E7F54}"/>
              </a:ext>
            </a:extLst>
          </p:cNvPr>
          <p:cNvSpPr>
            <a:spLocks noGrp="1"/>
          </p:cNvSpPr>
          <p:nvPr>
            <p:ph type="ctrTitle"/>
          </p:nvPr>
        </p:nvSpPr>
        <p:spPr>
          <a:xfrm>
            <a:off x="685800" y="4404043"/>
            <a:ext cx="7772400" cy="2387600"/>
          </a:xfrm>
        </p:spPr>
        <p:txBody>
          <a:bodyPr>
            <a:normAutofit fontScale="90000"/>
          </a:bodyPr>
          <a:lstStyle/>
          <a:p>
            <a:r>
              <a:rPr lang="en-US" dirty="0"/>
              <a:t>Confidence Surveys</a:t>
            </a:r>
            <a:br>
              <a:rPr lang="en-US" dirty="0"/>
            </a:br>
            <a:br>
              <a:rPr lang="en-US" dirty="0"/>
            </a:br>
            <a:r>
              <a:rPr lang="en-US" sz="5300" dirty="0"/>
              <a:t>I recognize that the feedback here might be a hit to the ego, and I get that. However, I want to assure you that all of you can still do well as long as you take this as an opportunity to learn how to present your project planning better. </a:t>
            </a:r>
            <a:endParaRPr lang="en-US" dirty="0"/>
          </a:p>
        </p:txBody>
      </p:sp>
    </p:spTree>
    <p:extLst>
      <p:ext uri="{BB962C8B-B14F-4D97-AF65-F5344CB8AC3E}">
        <p14:creationId xmlns:p14="http://schemas.microsoft.com/office/powerpoint/2010/main" val="2513919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24783-C2FC-8E67-C7E0-92051B8296DB}"/>
              </a:ext>
            </a:extLst>
          </p:cNvPr>
          <p:cNvSpPr>
            <a:spLocks noGrp="1"/>
          </p:cNvSpPr>
          <p:nvPr>
            <p:ph type="title"/>
          </p:nvPr>
        </p:nvSpPr>
        <p:spPr/>
        <p:txBody>
          <a:bodyPr>
            <a:normAutofit/>
          </a:bodyPr>
          <a:lstStyle/>
          <a:p>
            <a:pPr algn="ctr"/>
            <a:r>
              <a:rPr lang="en-US" dirty="0"/>
              <a:t>Building a Story Particularly When Unclear and/or Unfinished</a:t>
            </a:r>
          </a:p>
        </p:txBody>
      </p:sp>
      <p:sp>
        <p:nvSpPr>
          <p:cNvPr id="3" name="Content Placeholder 2">
            <a:extLst>
              <a:ext uri="{FF2B5EF4-FFF2-40B4-BE49-F238E27FC236}">
                <a16:creationId xmlns:a16="http://schemas.microsoft.com/office/drawing/2014/main" id="{BAF3C9F1-D2F5-4749-F2D5-24E7DBCE3789}"/>
              </a:ext>
            </a:extLst>
          </p:cNvPr>
          <p:cNvSpPr>
            <a:spLocks noGrp="1"/>
          </p:cNvSpPr>
          <p:nvPr>
            <p:ph idx="1"/>
          </p:nvPr>
        </p:nvSpPr>
        <p:spPr/>
        <p:txBody>
          <a:bodyPr>
            <a:normAutofit fontScale="92500" lnSpcReduction="10000"/>
          </a:bodyPr>
          <a:lstStyle/>
          <a:p>
            <a:pPr marL="514350" indent="-514350">
              <a:buAutoNum type="arabicParenR"/>
            </a:pPr>
            <a:r>
              <a:rPr lang="en-US" sz="3200" dirty="0"/>
              <a:t>We always knew it would be hard to finish our projects with a 1-credit hour commitment</a:t>
            </a:r>
          </a:p>
          <a:p>
            <a:pPr marL="514350" indent="-514350">
              <a:buAutoNum type="arabicParenR"/>
            </a:pPr>
            <a:r>
              <a:rPr lang="en-US" sz="3200" dirty="0"/>
              <a:t>Research frequently takes longer than expected</a:t>
            </a:r>
          </a:p>
          <a:p>
            <a:pPr marL="514350" indent="-514350">
              <a:buAutoNum type="arabicParenR"/>
            </a:pPr>
            <a:endParaRPr lang="en-US" sz="3200" dirty="0"/>
          </a:p>
          <a:p>
            <a:pPr marL="0" indent="0">
              <a:buNone/>
            </a:pPr>
            <a:r>
              <a:rPr lang="en-US" sz="3200" dirty="0"/>
              <a:t>Thus, it’s not uncommon to have to tell an incomplete story at a conference. Think of it as a work in progress. It can be useful to get feedback along the way!</a:t>
            </a:r>
          </a:p>
        </p:txBody>
      </p:sp>
    </p:spTree>
    <p:extLst>
      <p:ext uri="{BB962C8B-B14F-4D97-AF65-F5344CB8AC3E}">
        <p14:creationId xmlns:p14="http://schemas.microsoft.com/office/powerpoint/2010/main" val="1323259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C1F9F-0793-9ED4-CF4C-2EAC4F566BBD}"/>
              </a:ext>
            </a:extLst>
          </p:cNvPr>
          <p:cNvSpPr>
            <a:spLocks noGrp="1"/>
          </p:cNvSpPr>
          <p:nvPr>
            <p:ph type="title"/>
          </p:nvPr>
        </p:nvSpPr>
        <p:spPr/>
        <p:txBody>
          <a:bodyPr/>
          <a:lstStyle/>
          <a:p>
            <a:pPr algn="ctr"/>
            <a:r>
              <a:rPr lang="en-US" dirty="0"/>
              <a:t>Building a Story When Not Clear or Unfinished (such as MOKE)</a:t>
            </a:r>
          </a:p>
        </p:txBody>
      </p:sp>
      <p:sp>
        <p:nvSpPr>
          <p:cNvPr id="3" name="Content Placeholder 2">
            <a:extLst>
              <a:ext uri="{FF2B5EF4-FFF2-40B4-BE49-F238E27FC236}">
                <a16:creationId xmlns:a16="http://schemas.microsoft.com/office/drawing/2014/main" id="{FFE96532-E81B-B468-4E93-D54A00D7FA2A}"/>
              </a:ext>
            </a:extLst>
          </p:cNvPr>
          <p:cNvSpPr>
            <a:spLocks noGrp="1"/>
          </p:cNvSpPr>
          <p:nvPr>
            <p:ph idx="1"/>
          </p:nvPr>
        </p:nvSpPr>
        <p:spPr>
          <a:xfrm>
            <a:off x="628650" y="1825624"/>
            <a:ext cx="7886700" cy="4890136"/>
          </a:xfrm>
        </p:spPr>
        <p:txBody>
          <a:bodyPr>
            <a:normAutofit/>
          </a:bodyPr>
          <a:lstStyle/>
          <a:p>
            <a:pPr marL="0" indent="0">
              <a:buNone/>
            </a:pPr>
            <a:r>
              <a:rPr lang="en-US" sz="4000" dirty="0"/>
              <a:t>Particularly as undergrads doing research, you get a lot of leeway.</a:t>
            </a:r>
          </a:p>
          <a:p>
            <a:pPr marL="0" indent="0">
              <a:buNone/>
            </a:pPr>
            <a:endParaRPr lang="en-US" sz="4000" dirty="0"/>
          </a:p>
          <a:p>
            <a:pPr marL="0" indent="0">
              <a:buNone/>
            </a:pPr>
            <a:r>
              <a:rPr lang="en-US" sz="4000" dirty="0"/>
              <a:t>We don’t expect you to be experts. However, we do expect you to have a purpose and at least a rough idea of what you expect to see. </a:t>
            </a:r>
          </a:p>
          <a:p>
            <a:pPr marL="0" indent="0">
              <a:buNone/>
            </a:pPr>
            <a:endParaRPr lang="en-US" sz="4000" dirty="0"/>
          </a:p>
        </p:txBody>
      </p:sp>
    </p:spTree>
    <p:extLst>
      <p:ext uri="{BB962C8B-B14F-4D97-AF65-F5344CB8AC3E}">
        <p14:creationId xmlns:p14="http://schemas.microsoft.com/office/powerpoint/2010/main" val="18496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D3A40-1BDD-57E6-8837-AD20733A8304}"/>
              </a:ext>
            </a:extLst>
          </p:cNvPr>
          <p:cNvSpPr>
            <a:spLocks noGrp="1"/>
          </p:cNvSpPr>
          <p:nvPr>
            <p:ph type="title"/>
          </p:nvPr>
        </p:nvSpPr>
        <p:spPr>
          <a:xfrm>
            <a:off x="628650" y="90806"/>
            <a:ext cx="7886700" cy="1325563"/>
          </a:xfrm>
        </p:spPr>
        <p:txBody>
          <a:bodyPr/>
          <a:lstStyle/>
          <a:p>
            <a:pPr algn="ctr"/>
            <a:r>
              <a:rPr lang="en-US" dirty="0"/>
              <a:t>Unfinished vs Finished Stories</a:t>
            </a:r>
            <a:br>
              <a:rPr lang="en-US" dirty="0"/>
            </a:br>
            <a:r>
              <a:rPr lang="en-US" dirty="0"/>
              <a:t>(Preparing for next week’s chats)</a:t>
            </a:r>
          </a:p>
        </p:txBody>
      </p:sp>
      <p:sp>
        <p:nvSpPr>
          <p:cNvPr id="5" name="TextBox 4">
            <a:extLst>
              <a:ext uri="{FF2B5EF4-FFF2-40B4-BE49-F238E27FC236}">
                <a16:creationId xmlns:a16="http://schemas.microsoft.com/office/drawing/2014/main" id="{37D22296-1043-0115-D19F-CB73324FDCE9}"/>
              </a:ext>
            </a:extLst>
          </p:cNvPr>
          <p:cNvSpPr txBox="1"/>
          <p:nvPr/>
        </p:nvSpPr>
        <p:spPr>
          <a:xfrm>
            <a:off x="-10160" y="1458298"/>
            <a:ext cx="4572000" cy="4801314"/>
          </a:xfrm>
          <a:prstGeom prst="rect">
            <a:avLst/>
          </a:prstGeom>
          <a:noFill/>
        </p:spPr>
        <p:txBody>
          <a:bodyPr wrap="square">
            <a:spAutoFit/>
          </a:bodyPr>
          <a:lstStyle/>
          <a:p>
            <a:pPr algn="ctr">
              <a:spcBef>
                <a:spcPts val="1200"/>
              </a:spcBef>
            </a:pPr>
            <a:r>
              <a:rPr lang="en-US" sz="3200" u="sng" dirty="0"/>
              <a:t>Completed Research</a:t>
            </a:r>
          </a:p>
          <a:p>
            <a:pPr algn="ctr">
              <a:spcBef>
                <a:spcPts val="1200"/>
              </a:spcBef>
            </a:pPr>
            <a:r>
              <a:rPr lang="en-US" sz="3200" dirty="0"/>
              <a:t>Why should I care?</a:t>
            </a:r>
          </a:p>
          <a:p>
            <a:pPr algn="ctr">
              <a:spcBef>
                <a:spcPts val="1200"/>
              </a:spcBef>
            </a:pPr>
            <a:r>
              <a:rPr lang="en-US" sz="3200" dirty="0"/>
              <a:t>What did you do?</a:t>
            </a:r>
          </a:p>
          <a:p>
            <a:pPr algn="ctr">
              <a:spcBef>
                <a:spcPts val="1200"/>
              </a:spcBef>
            </a:pPr>
            <a:r>
              <a:rPr lang="en-US" sz="3200" dirty="0"/>
              <a:t>What did you find?</a:t>
            </a:r>
          </a:p>
          <a:p>
            <a:pPr algn="ctr">
              <a:spcBef>
                <a:spcPts val="1200"/>
              </a:spcBef>
            </a:pPr>
            <a:r>
              <a:rPr lang="en-US" sz="3200" dirty="0"/>
              <a:t>Why are these findings important?</a:t>
            </a:r>
          </a:p>
          <a:p>
            <a:pPr algn="ctr">
              <a:spcBef>
                <a:spcPts val="1200"/>
              </a:spcBef>
            </a:pPr>
            <a:r>
              <a:rPr lang="en-US" sz="3200" dirty="0">
                <a:solidFill>
                  <a:srgbClr val="7030A0"/>
                </a:solidFill>
              </a:rPr>
              <a:t>Do any of these questions look familiar? </a:t>
            </a:r>
          </a:p>
        </p:txBody>
      </p:sp>
      <p:sp>
        <p:nvSpPr>
          <p:cNvPr id="6" name="TextBox 5">
            <a:extLst>
              <a:ext uri="{FF2B5EF4-FFF2-40B4-BE49-F238E27FC236}">
                <a16:creationId xmlns:a16="http://schemas.microsoft.com/office/drawing/2014/main" id="{A30B3194-D973-B12C-AE1A-61B32EAC0513}"/>
              </a:ext>
            </a:extLst>
          </p:cNvPr>
          <p:cNvSpPr txBox="1"/>
          <p:nvPr/>
        </p:nvSpPr>
        <p:spPr>
          <a:xfrm>
            <a:off x="4572000" y="1433236"/>
            <a:ext cx="4572000" cy="5509200"/>
          </a:xfrm>
          <a:prstGeom prst="rect">
            <a:avLst/>
          </a:prstGeom>
          <a:noFill/>
        </p:spPr>
        <p:txBody>
          <a:bodyPr wrap="square">
            <a:spAutoFit/>
          </a:bodyPr>
          <a:lstStyle/>
          <a:p>
            <a:pPr algn="ctr"/>
            <a:r>
              <a:rPr lang="en-US" sz="3200" u="sng" dirty="0"/>
              <a:t>Incomplete Research</a:t>
            </a:r>
          </a:p>
          <a:p>
            <a:pPr algn="ctr"/>
            <a:r>
              <a:rPr lang="en-US" sz="3200" dirty="0"/>
              <a:t>Why should I care?</a:t>
            </a:r>
          </a:p>
          <a:p>
            <a:pPr algn="ctr"/>
            <a:r>
              <a:rPr lang="en-US" sz="3200" dirty="0"/>
              <a:t>What did you do </a:t>
            </a:r>
            <a:r>
              <a:rPr lang="en-US" sz="3200" dirty="0">
                <a:solidFill>
                  <a:srgbClr val="FF0000"/>
                </a:solidFill>
              </a:rPr>
              <a:t>or plan to do</a:t>
            </a:r>
            <a:r>
              <a:rPr lang="en-US" sz="3200" dirty="0"/>
              <a:t>?</a:t>
            </a:r>
          </a:p>
          <a:p>
            <a:pPr algn="ctr"/>
            <a:r>
              <a:rPr lang="en-US" sz="3200" dirty="0"/>
              <a:t>What do you expect to find? </a:t>
            </a:r>
          </a:p>
          <a:p>
            <a:pPr algn="ctr"/>
            <a:r>
              <a:rPr lang="en-US" sz="3200" dirty="0"/>
              <a:t>What have you found </a:t>
            </a:r>
            <a:r>
              <a:rPr lang="en-US" sz="3200" dirty="0">
                <a:solidFill>
                  <a:srgbClr val="FF0000"/>
                </a:solidFill>
              </a:rPr>
              <a:t>so far if anything</a:t>
            </a:r>
            <a:r>
              <a:rPr lang="en-US" sz="3200" dirty="0"/>
              <a:t>?</a:t>
            </a:r>
          </a:p>
          <a:p>
            <a:pPr algn="ctr"/>
            <a:r>
              <a:rPr lang="en-US" sz="3200" dirty="0">
                <a:solidFill>
                  <a:srgbClr val="FF0000"/>
                </a:solidFill>
              </a:rPr>
              <a:t>What are the next steps?</a:t>
            </a:r>
          </a:p>
          <a:p>
            <a:pPr algn="ctr"/>
            <a:r>
              <a:rPr lang="en-US" sz="3200" dirty="0"/>
              <a:t>Why are these </a:t>
            </a:r>
            <a:r>
              <a:rPr lang="en-US" sz="3200" dirty="0">
                <a:solidFill>
                  <a:srgbClr val="FF0000"/>
                </a:solidFill>
              </a:rPr>
              <a:t>steps</a:t>
            </a:r>
            <a:r>
              <a:rPr lang="en-US" sz="3200" dirty="0"/>
              <a:t> important?</a:t>
            </a:r>
          </a:p>
        </p:txBody>
      </p:sp>
    </p:spTree>
    <p:extLst>
      <p:ext uri="{BB962C8B-B14F-4D97-AF65-F5344CB8AC3E}">
        <p14:creationId xmlns:p14="http://schemas.microsoft.com/office/powerpoint/2010/main" val="300712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4">
            <a:extLst>
              <a:ext uri="{FF2B5EF4-FFF2-40B4-BE49-F238E27FC236}">
                <a16:creationId xmlns:a16="http://schemas.microsoft.com/office/drawing/2014/main" id="{48C188F6-C27C-275F-B090-767724B74C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7625"/>
            <a:ext cx="8839200" cy="676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uilding a Scientific Narrative | The Scientist">
            <a:extLst>
              <a:ext uri="{FF2B5EF4-FFF2-40B4-BE49-F238E27FC236}">
                <a16:creationId xmlns:a16="http://schemas.microsoft.com/office/drawing/2014/main" id="{C1AB45B9-80EC-E6E7-B355-A57E9D3281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4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058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60200-7E03-A158-1C76-F3B89C847D6F}"/>
              </a:ext>
            </a:extLst>
          </p:cNvPr>
          <p:cNvSpPr>
            <a:spLocks noGrp="1"/>
          </p:cNvSpPr>
          <p:nvPr>
            <p:ph type="title"/>
          </p:nvPr>
        </p:nvSpPr>
        <p:spPr/>
        <p:txBody>
          <a:bodyPr/>
          <a:lstStyle/>
          <a:p>
            <a:pPr algn="ctr"/>
            <a:r>
              <a:rPr lang="en-US" dirty="0"/>
              <a:t>Would you like to work to improve this class? </a:t>
            </a:r>
          </a:p>
        </p:txBody>
      </p:sp>
      <p:sp>
        <p:nvSpPr>
          <p:cNvPr id="3" name="Content Placeholder 2">
            <a:extLst>
              <a:ext uri="{FF2B5EF4-FFF2-40B4-BE49-F238E27FC236}">
                <a16:creationId xmlns:a16="http://schemas.microsoft.com/office/drawing/2014/main" id="{8BAAD8B1-4637-0DE1-E1CF-6F0962B8A8CD}"/>
              </a:ext>
            </a:extLst>
          </p:cNvPr>
          <p:cNvSpPr>
            <a:spLocks noGrp="1"/>
          </p:cNvSpPr>
          <p:nvPr>
            <p:ph idx="1"/>
          </p:nvPr>
        </p:nvSpPr>
        <p:spPr/>
        <p:txBody>
          <a:bodyPr/>
          <a:lstStyle/>
          <a:p>
            <a:r>
              <a:rPr lang="en-US" dirty="0"/>
              <a:t>I do have some funds to improve the class. So if this semester or next year, you’d like to spend some time working on any of the class materials to make anything more clear, please come talk to me. (Minimum wage and we have to set up the paperwork.)</a:t>
            </a:r>
          </a:p>
          <a:p>
            <a:r>
              <a:rPr lang="en-US" dirty="0"/>
              <a:t>You don’t have to have done well in the class to do this. One that struggled in the class might have the best ideas on how to make it better!</a:t>
            </a:r>
          </a:p>
        </p:txBody>
      </p:sp>
    </p:spTree>
    <p:extLst>
      <p:ext uri="{BB962C8B-B14F-4D97-AF65-F5344CB8AC3E}">
        <p14:creationId xmlns:p14="http://schemas.microsoft.com/office/powerpoint/2010/main" val="2827255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269224C-58B6-E706-20C4-FE827163E31C}"/>
              </a:ext>
            </a:extLst>
          </p:cNvPr>
          <p:cNvPicPr>
            <a:picLocks noChangeAspect="1"/>
          </p:cNvPicPr>
          <p:nvPr/>
        </p:nvPicPr>
        <p:blipFill>
          <a:blip r:embed="rId3"/>
          <a:stretch>
            <a:fillRect/>
          </a:stretch>
        </p:blipFill>
        <p:spPr>
          <a:xfrm>
            <a:off x="5139481" y="4440328"/>
            <a:ext cx="3586480" cy="2417672"/>
          </a:xfrm>
          <a:prstGeom prst="rect">
            <a:avLst/>
          </a:prstGeom>
        </p:spPr>
      </p:pic>
      <p:sp>
        <p:nvSpPr>
          <p:cNvPr id="2" name="Title 1">
            <a:extLst>
              <a:ext uri="{FF2B5EF4-FFF2-40B4-BE49-F238E27FC236}">
                <a16:creationId xmlns:a16="http://schemas.microsoft.com/office/drawing/2014/main" id="{CD753A3D-1489-9D46-A671-82B48C13D541}"/>
              </a:ext>
            </a:extLst>
          </p:cNvPr>
          <p:cNvSpPr>
            <a:spLocks noGrp="1"/>
          </p:cNvSpPr>
          <p:nvPr>
            <p:ph type="title"/>
          </p:nvPr>
        </p:nvSpPr>
        <p:spPr>
          <a:xfrm>
            <a:off x="0" y="354966"/>
            <a:ext cx="9143999" cy="1325563"/>
          </a:xfrm>
        </p:spPr>
        <p:txBody>
          <a:bodyPr>
            <a:noAutofit/>
          </a:bodyPr>
          <a:lstStyle/>
          <a:p>
            <a:pPr algn="ctr"/>
            <a:r>
              <a:rPr lang="en-US" sz="3800" dirty="0"/>
              <a:t>You are </a:t>
            </a:r>
            <a:r>
              <a:rPr lang="en-US" sz="3800" u="sng" dirty="0"/>
              <a:t>not required</a:t>
            </a:r>
            <a:r>
              <a:rPr lang="en-US" sz="3800" dirty="0"/>
              <a:t> to do fitting, but it would be nice to identify peak locations </a:t>
            </a:r>
            <a:r>
              <a:rPr lang="en-US" sz="3800" b="1" dirty="0"/>
              <a:t>if</a:t>
            </a:r>
            <a:r>
              <a:rPr lang="en-US" sz="3800" dirty="0"/>
              <a:t> you have clear peaks. It’s good practice </a:t>
            </a:r>
            <a:r>
              <a:rPr lang="en-US" sz="3800" u="sng" dirty="0"/>
              <a:t>if</a:t>
            </a:r>
            <a:r>
              <a:rPr lang="en-US" sz="3800" dirty="0"/>
              <a:t> you have time.</a:t>
            </a:r>
            <a:br>
              <a:rPr lang="en-US" sz="3800" dirty="0"/>
            </a:br>
            <a:r>
              <a:rPr lang="en-US" sz="3600" dirty="0"/>
              <a:t>We are more interested in identifying the peaks.</a:t>
            </a:r>
          </a:p>
        </p:txBody>
      </p:sp>
      <p:sp>
        <p:nvSpPr>
          <p:cNvPr id="3" name="Content Placeholder 2">
            <a:extLst>
              <a:ext uri="{FF2B5EF4-FFF2-40B4-BE49-F238E27FC236}">
                <a16:creationId xmlns:a16="http://schemas.microsoft.com/office/drawing/2014/main" id="{3C77CC80-38A8-AFE9-EB63-072740DB3A84}"/>
              </a:ext>
            </a:extLst>
          </p:cNvPr>
          <p:cNvSpPr>
            <a:spLocks noGrp="1"/>
          </p:cNvSpPr>
          <p:nvPr>
            <p:ph idx="1"/>
          </p:nvPr>
        </p:nvSpPr>
        <p:spPr>
          <a:xfrm>
            <a:off x="628650" y="2151696"/>
            <a:ext cx="7886700" cy="4351338"/>
          </a:xfrm>
        </p:spPr>
        <p:txBody>
          <a:bodyPr/>
          <a:lstStyle/>
          <a:p>
            <a:pPr marL="0" indent="0">
              <a:buNone/>
            </a:pPr>
            <a:r>
              <a:rPr lang="en-US" dirty="0"/>
              <a:t>Additional Materials (on class website too):</a:t>
            </a:r>
            <a:endParaRPr lang="en-US" dirty="0">
              <a:hlinkClick r:id="rId4"/>
            </a:endParaRPr>
          </a:p>
          <a:p>
            <a:r>
              <a:rPr lang="en-US" dirty="0">
                <a:hlinkClick r:id="rId4"/>
              </a:rPr>
              <a:t>Microsoft Excel: Fitting data to a Lorentzian Peak</a:t>
            </a:r>
            <a:r>
              <a:rPr lang="en-US" dirty="0"/>
              <a:t> (how to plot one). You could do similarly with other kinds of fitting too (Gaussian) </a:t>
            </a:r>
          </a:p>
          <a:p>
            <a:r>
              <a:rPr lang="en-US" dirty="0"/>
              <a:t>Fitting to Lorentzian with R: </a:t>
            </a:r>
            <a:r>
              <a:rPr lang="en-US" dirty="0">
                <a:hlinkClick r:id="rId5" tooltip="Share link"/>
              </a:rPr>
              <a:t>https://youtu.be/kIgnjQymiVM</a:t>
            </a:r>
            <a:endParaRPr lang="en-US" dirty="0"/>
          </a:p>
        </p:txBody>
      </p:sp>
      <p:pic>
        <p:nvPicPr>
          <p:cNvPr id="7" name="Picture 6">
            <a:extLst>
              <a:ext uri="{FF2B5EF4-FFF2-40B4-BE49-F238E27FC236}">
                <a16:creationId xmlns:a16="http://schemas.microsoft.com/office/drawing/2014/main" id="{A0CE0483-6038-5C72-1DA4-54CF1EF0AAF8}"/>
              </a:ext>
            </a:extLst>
          </p:cNvPr>
          <p:cNvPicPr>
            <a:picLocks noChangeAspect="1"/>
          </p:cNvPicPr>
          <p:nvPr/>
        </p:nvPicPr>
        <p:blipFill>
          <a:blip r:embed="rId6"/>
          <a:stretch>
            <a:fillRect/>
          </a:stretch>
        </p:blipFill>
        <p:spPr>
          <a:xfrm>
            <a:off x="1956619" y="4730701"/>
            <a:ext cx="2847834" cy="2127299"/>
          </a:xfrm>
          <a:prstGeom prst="rect">
            <a:avLst/>
          </a:prstGeom>
        </p:spPr>
      </p:pic>
      <p:cxnSp>
        <p:nvCxnSpPr>
          <p:cNvPr id="8" name="Straight Arrow Connector 7">
            <a:extLst>
              <a:ext uri="{FF2B5EF4-FFF2-40B4-BE49-F238E27FC236}">
                <a16:creationId xmlns:a16="http://schemas.microsoft.com/office/drawing/2014/main" id="{2B2B46FD-B988-3C3A-096E-77D43289459B}"/>
              </a:ext>
            </a:extLst>
          </p:cNvPr>
          <p:cNvCxnSpPr>
            <a:cxnSpLocks/>
          </p:cNvCxnSpPr>
          <p:nvPr/>
        </p:nvCxnSpPr>
        <p:spPr>
          <a:xfrm flipH="1" flipV="1">
            <a:off x="4916129" y="6135329"/>
            <a:ext cx="1174366" cy="1676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72FE2941-6E4C-40FC-76D8-02A97CBFA933}"/>
              </a:ext>
            </a:extLst>
          </p:cNvPr>
          <p:cNvSpPr txBox="1"/>
          <p:nvPr/>
        </p:nvSpPr>
        <p:spPr>
          <a:xfrm>
            <a:off x="5849604" y="4570764"/>
            <a:ext cx="934654" cy="369332"/>
          </a:xfrm>
          <a:prstGeom prst="rect">
            <a:avLst/>
          </a:prstGeom>
          <a:solidFill>
            <a:schemeClr val="bg1"/>
          </a:solidFill>
        </p:spPr>
        <p:txBody>
          <a:bodyPr wrap="square" rtlCol="0">
            <a:spAutoFit/>
          </a:bodyPr>
          <a:lstStyle/>
          <a:p>
            <a:r>
              <a:rPr lang="en-US" dirty="0"/>
              <a:t>Silicon</a:t>
            </a:r>
          </a:p>
        </p:txBody>
      </p:sp>
      <p:sp>
        <p:nvSpPr>
          <p:cNvPr id="12" name="TextBox 11">
            <a:extLst>
              <a:ext uri="{FF2B5EF4-FFF2-40B4-BE49-F238E27FC236}">
                <a16:creationId xmlns:a16="http://schemas.microsoft.com/office/drawing/2014/main" id="{657C74B0-B460-5805-4AA7-4FF75FABE26F}"/>
              </a:ext>
            </a:extLst>
          </p:cNvPr>
          <p:cNvSpPr txBox="1"/>
          <p:nvPr/>
        </p:nvSpPr>
        <p:spPr>
          <a:xfrm>
            <a:off x="-28268" y="6585257"/>
            <a:ext cx="3969774" cy="276999"/>
          </a:xfrm>
          <a:prstGeom prst="rect">
            <a:avLst/>
          </a:prstGeom>
          <a:noFill/>
        </p:spPr>
        <p:txBody>
          <a:bodyPr wrap="square">
            <a:spAutoFit/>
          </a:bodyPr>
          <a:lstStyle/>
          <a:p>
            <a:pPr algn="l"/>
            <a:r>
              <a:rPr lang="en-US" sz="1200" b="0" i="0" dirty="0">
                <a:solidFill>
                  <a:srgbClr val="000000"/>
                </a:solidFill>
                <a:effectLst/>
                <a:latin typeface="Roboto" panose="02000000000000000000" pitchFamily="2" charset="0"/>
              </a:rPr>
              <a:t>DOI: 10.1021/acsomega.1c02646</a:t>
            </a:r>
          </a:p>
        </p:txBody>
      </p:sp>
      <p:sp>
        <p:nvSpPr>
          <p:cNvPr id="13" name="TextBox 12">
            <a:extLst>
              <a:ext uri="{FF2B5EF4-FFF2-40B4-BE49-F238E27FC236}">
                <a16:creationId xmlns:a16="http://schemas.microsoft.com/office/drawing/2014/main" id="{6ADCB699-A57F-2BCF-845A-AE962868C860}"/>
              </a:ext>
            </a:extLst>
          </p:cNvPr>
          <p:cNvSpPr txBox="1"/>
          <p:nvPr/>
        </p:nvSpPr>
        <p:spPr>
          <a:xfrm>
            <a:off x="82743" y="4940096"/>
            <a:ext cx="1706362" cy="1477328"/>
          </a:xfrm>
          <a:prstGeom prst="rect">
            <a:avLst/>
          </a:prstGeom>
          <a:noFill/>
        </p:spPr>
        <p:txBody>
          <a:bodyPr wrap="square" rtlCol="0">
            <a:spAutoFit/>
          </a:bodyPr>
          <a:lstStyle/>
          <a:p>
            <a:pPr algn="ctr"/>
            <a:r>
              <a:rPr lang="en-US" dirty="0">
                <a:solidFill>
                  <a:srgbClr val="FF0000"/>
                </a:solidFill>
              </a:rPr>
              <a:t>You don’t need to fit any silicon peaks though! Why not?</a:t>
            </a:r>
          </a:p>
        </p:txBody>
      </p:sp>
    </p:spTree>
    <p:extLst>
      <p:ext uri="{BB962C8B-B14F-4D97-AF65-F5344CB8AC3E}">
        <p14:creationId xmlns:p14="http://schemas.microsoft.com/office/powerpoint/2010/main" val="257317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0E541D54-2E07-AD2E-4AD3-5E0021C5A840}"/>
              </a:ext>
            </a:extLst>
          </p:cNvPr>
          <p:cNvPicPr>
            <a:picLocks noChangeAspect="1"/>
          </p:cNvPicPr>
          <p:nvPr/>
        </p:nvPicPr>
        <p:blipFill>
          <a:blip r:embed="rId2"/>
          <a:stretch>
            <a:fillRect/>
          </a:stretch>
        </p:blipFill>
        <p:spPr>
          <a:xfrm>
            <a:off x="-12892" y="0"/>
            <a:ext cx="5772956" cy="6687483"/>
          </a:xfrm>
          <a:prstGeom prst="rect">
            <a:avLst/>
          </a:prstGeom>
        </p:spPr>
      </p:pic>
      <p:sp>
        <p:nvSpPr>
          <p:cNvPr id="12" name="Rectangle 11">
            <a:extLst>
              <a:ext uri="{FF2B5EF4-FFF2-40B4-BE49-F238E27FC236}">
                <a16:creationId xmlns:a16="http://schemas.microsoft.com/office/drawing/2014/main" id="{BF627D38-A046-7125-23E2-B694E2275E57}"/>
              </a:ext>
            </a:extLst>
          </p:cNvPr>
          <p:cNvSpPr/>
          <p:nvPr/>
        </p:nvSpPr>
        <p:spPr>
          <a:xfrm>
            <a:off x="2492945" y="0"/>
            <a:ext cx="3416967"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96034E8-87AE-F7F8-AC08-C52B0ECBDDD8}"/>
              </a:ext>
            </a:extLst>
          </p:cNvPr>
          <p:cNvPicPr>
            <a:picLocks noChangeAspect="1"/>
          </p:cNvPicPr>
          <p:nvPr/>
        </p:nvPicPr>
        <p:blipFill>
          <a:blip r:embed="rId3"/>
          <a:stretch>
            <a:fillRect/>
          </a:stretch>
        </p:blipFill>
        <p:spPr>
          <a:xfrm>
            <a:off x="2818022" y="3429000"/>
            <a:ext cx="6325978" cy="3566958"/>
          </a:xfrm>
          <a:prstGeom prst="rect">
            <a:avLst/>
          </a:prstGeom>
        </p:spPr>
      </p:pic>
      <p:pic>
        <p:nvPicPr>
          <p:cNvPr id="18" name="Picture 17">
            <a:extLst>
              <a:ext uri="{FF2B5EF4-FFF2-40B4-BE49-F238E27FC236}">
                <a16:creationId xmlns:a16="http://schemas.microsoft.com/office/drawing/2014/main" id="{35A7EE2E-FB0C-CEA8-D347-0C202DDCA6FB}"/>
              </a:ext>
            </a:extLst>
          </p:cNvPr>
          <p:cNvPicPr>
            <a:picLocks noChangeAspect="1"/>
          </p:cNvPicPr>
          <p:nvPr/>
        </p:nvPicPr>
        <p:blipFill>
          <a:blip r:embed="rId4"/>
          <a:stretch>
            <a:fillRect/>
          </a:stretch>
        </p:blipFill>
        <p:spPr>
          <a:xfrm>
            <a:off x="2662881" y="3185962"/>
            <a:ext cx="6446380" cy="1341000"/>
          </a:xfrm>
          <a:prstGeom prst="rect">
            <a:avLst/>
          </a:prstGeom>
        </p:spPr>
      </p:pic>
      <p:sp>
        <p:nvSpPr>
          <p:cNvPr id="19" name="TextBox 18">
            <a:extLst>
              <a:ext uri="{FF2B5EF4-FFF2-40B4-BE49-F238E27FC236}">
                <a16:creationId xmlns:a16="http://schemas.microsoft.com/office/drawing/2014/main" id="{E2D46459-F4B8-A672-5556-4B172BC39F61}"/>
              </a:ext>
            </a:extLst>
          </p:cNvPr>
          <p:cNvSpPr txBox="1"/>
          <p:nvPr/>
        </p:nvSpPr>
        <p:spPr>
          <a:xfrm>
            <a:off x="6185684" y="4655075"/>
            <a:ext cx="2842812" cy="1938992"/>
          </a:xfrm>
          <a:prstGeom prst="rect">
            <a:avLst/>
          </a:prstGeom>
          <a:noFill/>
        </p:spPr>
        <p:txBody>
          <a:bodyPr wrap="square" rtlCol="0">
            <a:spAutoFit/>
          </a:bodyPr>
          <a:lstStyle/>
          <a:p>
            <a:pPr algn="ctr"/>
            <a:r>
              <a:rPr lang="en-US" sz="2400" dirty="0"/>
              <a:t>To do the fit we had to enter in our initial guesses, but they didn’t need to be good guesses!</a:t>
            </a:r>
          </a:p>
        </p:txBody>
      </p:sp>
      <p:pic>
        <p:nvPicPr>
          <p:cNvPr id="21" name="Picture 20">
            <a:extLst>
              <a:ext uri="{FF2B5EF4-FFF2-40B4-BE49-F238E27FC236}">
                <a16:creationId xmlns:a16="http://schemas.microsoft.com/office/drawing/2014/main" id="{B22938E7-6CA2-05A9-DCB4-8FF3F04FF9BE}"/>
              </a:ext>
            </a:extLst>
          </p:cNvPr>
          <p:cNvPicPr>
            <a:picLocks noChangeAspect="1"/>
          </p:cNvPicPr>
          <p:nvPr/>
        </p:nvPicPr>
        <p:blipFill>
          <a:blip r:embed="rId5"/>
          <a:stretch>
            <a:fillRect/>
          </a:stretch>
        </p:blipFill>
        <p:spPr>
          <a:xfrm>
            <a:off x="5760064" y="273409"/>
            <a:ext cx="3268432" cy="375522"/>
          </a:xfrm>
          <a:prstGeom prst="rect">
            <a:avLst/>
          </a:prstGeom>
        </p:spPr>
      </p:pic>
      <p:pic>
        <p:nvPicPr>
          <p:cNvPr id="23" name="Picture 22">
            <a:extLst>
              <a:ext uri="{FF2B5EF4-FFF2-40B4-BE49-F238E27FC236}">
                <a16:creationId xmlns:a16="http://schemas.microsoft.com/office/drawing/2014/main" id="{2BF8C311-3C89-49AD-8645-E20C3AACF82F}"/>
              </a:ext>
            </a:extLst>
          </p:cNvPr>
          <p:cNvPicPr>
            <a:picLocks noChangeAspect="1"/>
          </p:cNvPicPr>
          <p:nvPr/>
        </p:nvPicPr>
        <p:blipFill>
          <a:blip r:embed="rId6"/>
          <a:stretch>
            <a:fillRect/>
          </a:stretch>
        </p:blipFill>
        <p:spPr>
          <a:xfrm>
            <a:off x="6454763" y="609669"/>
            <a:ext cx="2010688" cy="1051949"/>
          </a:xfrm>
          <a:prstGeom prst="rect">
            <a:avLst/>
          </a:prstGeom>
        </p:spPr>
      </p:pic>
      <p:sp>
        <p:nvSpPr>
          <p:cNvPr id="24" name="TextBox 23">
            <a:extLst>
              <a:ext uri="{FF2B5EF4-FFF2-40B4-BE49-F238E27FC236}">
                <a16:creationId xmlns:a16="http://schemas.microsoft.com/office/drawing/2014/main" id="{A1F951F9-BC3D-D2FD-F33D-3ACA5D696FDF}"/>
              </a:ext>
            </a:extLst>
          </p:cNvPr>
          <p:cNvSpPr txBox="1"/>
          <p:nvPr/>
        </p:nvSpPr>
        <p:spPr>
          <a:xfrm>
            <a:off x="5670594" y="1572676"/>
            <a:ext cx="3560033" cy="1631216"/>
          </a:xfrm>
          <a:prstGeom prst="rect">
            <a:avLst/>
          </a:prstGeom>
          <a:noFill/>
        </p:spPr>
        <p:txBody>
          <a:bodyPr wrap="square" rtlCol="0">
            <a:spAutoFit/>
          </a:bodyPr>
          <a:lstStyle/>
          <a:p>
            <a:pPr algn="ctr"/>
            <a:r>
              <a:rPr lang="en-US" sz="2000" dirty="0"/>
              <a:t>Type in once for each peak.</a:t>
            </a:r>
          </a:p>
          <a:p>
            <a:pPr algn="ctr"/>
            <a:r>
              <a:rPr lang="en-US" sz="2000" dirty="0"/>
              <a:t>$s just force the formula not to change from you selected box when you carry down the formula to other cells</a:t>
            </a:r>
          </a:p>
        </p:txBody>
      </p:sp>
      <p:sp>
        <p:nvSpPr>
          <p:cNvPr id="25" name="TextBox 24">
            <a:extLst>
              <a:ext uri="{FF2B5EF4-FFF2-40B4-BE49-F238E27FC236}">
                <a16:creationId xmlns:a16="http://schemas.microsoft.com/office/drawing/2014/main" id="{64057BA7-2127-4540-C879-8956F20A2338}"/>
              </a:ext>
            </a:extLst>
          </p:cNvPr>
          <p:cNvSpPr txBox="1"/>
          <p:nvPr/>
        </p:nvSpPr>
        <p:spPr>
          <a:xfrm>
            <a:off x="6275869" y="-52258"/>
            <a:ext cx="2368475" cy="400110"/>
          </a:xfrm>
          <a:prstGeom prst="rect">
            <a:avLst/>
          </a:prstGeom>
          <a:noFill/>
        </p:spPr>
        <p:txBody>
          <a:bodyPr wrap="square" rtlCol="0">
            <a:spAutoFit/>
          </a:bodyPr>
          <a:lstStyle/>
          <a:p>
            <a:r>
              <a:rPr lang="en-US" sz="2000" dirty="0"/>
              <a:t>Example for Peak 3</a:t>
            </a:r>
          </a:p>
        </p:txBody>
      </p:sp>
      <p:pic>
        <p:nvPicPr>
          <p:cNvPr id="27" name="Picture 26">
            <a:extLst>
              <a:ext uri="{FF2B5EF4-FFF2-40B4-BE49-F238E27FC236}">
                <a16:creationId xmlns:a16="http://schemas.microsoft.com/office/drawing/2014/main" id="{3BCBBF3D-8CE5-F147-D7F2-BEFE8EBB68E0}"/>
              </a:ext>
            </a:extLst>
          </p:cNvPr>
          <p:cNvPicPr>
            <a:picLocks noChangeAspect="1"/>
          </p:cNvPicPr>
          <p:nvPr/>
        </p:nvPicPr>
        <p:blipFill>
          <a:blip r:embed="rId7"/>
          <a:stretch>
            <a:fillRect/>
          </a:stretch>
        </p:blipFill>
        <p:spPr>
          <a:xfrm>
            <a:off x="2322958" y="3429000"/>
            <a:ext cx="332525" cy="1097962"/>
          </a:xfrm>
          <a:prstGeom prst="rect">
            <a:avLst/>
          </a:prstGeom>
        </p:spPr>
      </p:pic>
      <p:sp>
        <p:nvSpPr>
          <p:cNvPr id="2" name="TextBox 1">
            <a:extLst>
              <a:ext uri="{FF2B5EF4-FFF2-40B4-BE49-F238E27FC236}">
                <a16:creationId xmlns:a16="http://schemas.microsoft.com/office/drawing/2014/main" id="{08D94ECC-82F5-5B47-0C72-C47640E8D45F}"/>
              </a:ext>
            </a:extLst>
          </p:cNvPr>
          <p:cNvSpPr txBox="1"/>
          <p:nvPr/>
        </p:nvSpPr>
        <p:spPr>
          <a:xfrm>
            <a:off x="2753629" y="4685159"/>
            <a:ext cx="3636741" cy="1200329"/>
          </a:xfrm>
          <a:prstGeom prst="rect">
            <a:avLst/>
          </a:prstGeom>
          <a:noFill/>
        </p:spPr>
        <p:txBody>
          <a:bodyPr wrap="square" rtlCol="0">
            <a:spAutoFit/>
          </a:bodyPr>
          <a:lstStyle/>
          <a:p>
            <a:r>
              <a:rPr lang="en-US" dirty="0"/>
              <a:t>I = peak intensity</a:t>
            </a:r>
          </a:p>
          <a:p>
            <a:r>
              <a:rPr lang="en-US" dirty="0"/>
              <a:t>a = location of peak</a:t>
            </a:r>
          </a:p>
          <a:p>
            <a:r>
              <a:rPr lang="en-US" dirty="0"/>
              <a:t>Gamma related to peak width</a:t>
            </a:r>
          </a:p>
          <a:p>
            <a:endParaRPr lang="en-US" dirty="0"/>
          </a:p>
        </p:txBody>
      </p:sp>
    </p:spTree>
    <p:extLst>
      <p:ext uri="{BB962C8B-B14F-4D97-AF65-F5344CB8AC3E}">
        <p14:creationId xmlns:p14="http://schemas.microsoft.com/office/powerpoint/2010/main" val="123333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1"/>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p:bldP spid="24" grpId="0"/>
      <p:bldP spid="25" grpId="0"/>
      <p:bldP spid="2" grpId="0"/>
      <p:bldP spid="2"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304" name="Rectangle 11303">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70" name="Picture 6" descr="Developing Big Picture Thinking for Professional Growth">
            <a:extLst>
              <a:ext uri="{FF2B5EF4-FFF2-40B4-BE49-F238E27FC236}">
                <a16:creationId xmlns:a16="http://schemas.microsoft.com/office/drawing/2014/main" id="{F223EF7E-73DB-651F-480C-D3871DA61F5B}"/>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l="6609" r="17391"/>
          <a:stretch>
            <a:fillRect/>
          </a:stretch>
        </p:blipFill>
        <p:spPr bwMode="auto">
          <a:xfrm>
            <a:off x="20" y="1"/>
            <a:ext cx="9143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1189F06-581D-B3E5-BA76-425728455838}"/>
              </a:ext>
            </a:extLst>
          </p:cNvPr>
          <p:cNvSpPr>
            <a:spLocks noGrp="1"/>
          </p:cNvSpPr>
          <p:nvPr>
            <p:ph type="title"/>
          </p:nvPr>
        </p:nvSpPr>
        <p:spPr>
          <a:xfrm>
            <a:off x="1143000" y="-462598"/>
            <a:ext cx="6858000" cy="2768918"/>
          </a:xfrm>
        </p:spPr>
        <p:txBody>
          <a:bodyPr vert="horz" lIns="91440" tIns="45720" rIns="91440" bIns="45720" rtlCol="0" anchor="b">
            <a:normAutofit/>
          </a:bodyPr>
          <a:lstStyle/>
          <a:p>
            <a:pPr algn="ctr"/>
            <a:r>
              <a:rPr lang="en-US" sz="5600" dirty="0">
                <a:solidFill>
                  <a:srgbClr val="FFFFFF"/>
                </a:solidFill>
              </a:rPr>
              <a:t>I want to zoom out for a minute and consider the goals of this class.</a:t>
            </a:r>
          </a:p>
        </p:txBody>
      </p:sp>
    </p:spTree>
    <p:extLst>
      <p:ext uri="{BB962C8B-B14F-4D97-AF65-F5344CB8AC3E}">
        <p14:creationId xmlns:p14="http://schemas.microsoft.com/office/powerpoint/2010/main" val="174577706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0" descr="r/Jigsawpuzzles - &quot;Science&quot; puzzle, unknown manufacturer, 150 pieces">
            <a:extLst>
              <a:ext uri="{FF2B5EF4-FFF2-40B4-BE49-F238E27FC236}">
                <a16:creationId xmlns:a16="http://schemas.microsoft.com/office/drawing/2014/main" id="{BE8202E0-C44C-0C6B-88CD-944AF48F2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859" r="13830"/>
          <a:stretch>
            <a:fillRect/>
          </a:stretch>
        </p:blipFill>
        <p:spPr bwMode="auto">
          <a:xfrm>
            <a:off x="1891767" y="10"/>
            <a:ext cx="7252231" cy="685799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3001081-ED08-9AAA-6F5F-85E54BB7448B}"/>
              </a:ext>
            </a:extLst>
          </p:cNvPr>
          <p:cNvSpPr>
            <a:spLocks noGrp="1"/>
          </p:cNvSpPr>
          <p:nvPr>
            <p:ph type="title"/>
          </p:nvPr>
        </p:nvSpPr>
        <p:spPr>
          <a:xfrm>
            <a:off x="-11430" y="-427355"/>
            <a:ext cx="4685030" cy="1899912"/>
          </a:xfrm>
        </p:spPr>
        <p:txBody>
          <a:bodyPr>
            <a:normAutofit/>
          </a:bodyPr>
          <a:lstStyle/>
          <a:p>
            <a:r>
              <a:rPr lang="en-US" sz="2500" b="1"/>
              <a:t>Becoming a researcher is like assembling a giant puzzle</a:t>
            </a:r>
            <a:br>
              <a:rPr lang="en-US" sz="2500" b="1"/>
            </a:br>
            <a:endParaRPr lang="en-US" sz="2500"/>
          </a:p>
        </p:txBody>
      </p:sp>
      <p:sp>
        <p:nvSpPr>
          <p:cNvPr id="3" name="Content Placeholder 2">
            <a:extLst>
              <a:ext uri="{FF2B5EF4-FFF2-40B4-BE49-F238E27FC236}">
                <a16:creationId xmlns:a16="http://schemas.microsoft.com/office/drawing/2014/main" id="{314E4DBE-9B0C-5562-ABFF-4F1DFEBE612C}"/>
              </a:ext>
            </a:extLst>
          </p:cNvPr>
          <p:cNvSpPr>
            <a:spLocks noGrp="1"/>
          </p:cNvSpPr>
          <p:nvPr>
            <p:ph idx="1"/>
          </p:nvPr>
        </p:nvSpPr>
        <p:spPr>
          <a:xfrm>
            <a:off x="151130" y="971160"/>
            <a:ext cx="2866641" cy="5612519"/>
          </a:xfrm>
        </p:spPr>
        <p:txBody>
          <a:bodyPr>
            <a:normAutofit fontScale="92500" lnSpcReduction="10000"/>
          </a:bodyPr>
          <a:lstStyle/>
          <a:p>
            <a:r>
              <a:rPr lang="en-US" dirty="0"/>
              <a:t>At first, all the pieces look random and overwhelming.</a:t>
            </a:r>
          </a:p>
          <a:p>
            <a:r>
              <a:rPr lang="en-US" dirty="0"/>
              <a:t>You learn to flip pieces over and recognize shapes (research skills!)</a:t>
            </a:r>
          </a:p>
          <a:p>
            <a:r>
              <a:rPr lang="en-US" dirty="0"/>
              <a:t>Slowly, patterns emerge — and eventually, you help </a:t>
            </a:r>
            <a:r>
              <a:rPr lang="en-US" b="1" dirty="0"/>
              <a:t>design new pieces</a:t>
            </a:r>
            <a:r>
              <a:rPr lang="en-US" dirty="0"/>
              <a:t> that didn’t exist before.</a:t>
            </a:r>
          </a:p>
          <a:p>
            <a:endParaRPr lang="en-US" dirty="0"/>
          </a:p>
        </p:txBody>
      </p:sp>
    </p:spTree>
    <p:extLst>
      <p:ext uri="{BB962C8B-B14F-4D97-AF65-F5344CB8AC3E}">
        <p14:creationId xmlns:p14="http://schemas.microsoft.com/office/powerpoint/2010/main" val="385724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1638735-6F05-BA86-DCB2-0FB8E1B1F255}"/>
              </a:ext>
            </a:extLst>
          </p:cNvPr>
          <p:cNvSpPr>
            <a:spLocks noGrp="1"/>
          </p:cNvSpPr>
          <p:nvPr>
            <p:ph type="title"/>
          </p:nvPr>
        </p:nvSpPr>
        <p:spPr>
          <a:xfrm>
            <a:off x="514348" y="349331"/>
            <a:ext cx="8115302" cy="877729"/>
          </a:xfrm>
        </p:spPr>
        <p:txBody>
          <a:bodyPr anchor="ctr">
            <a:normAutofit fontScale="90000"/>
          </a:bodyPr>
          <a:lstStyle/>
          <a:p>
            <a:r>
              <a:rPr lang="en-US" sz="3500" dirty="0">
                <a:solidFill>
                  <a:srgbClr val="FFFFFF"/>
                </a:solidFill>
              </a:rPr>
              <a:t>Our Primary Skill Focus</a:t>
            </a:r>
            <a:br>
              <a:rPr lang="en-US" sz="3500" dirty="0">
                <a:solidFill>
                  <a:srgbClr val="FFFFFF"/>
                </a:solidFill>
              </a:rPr>
            </a:br>
            <a:r>
              <a:rPr lang="en-US" sz="3500" dirty="0">
                <a:solidFill>
                  <a:srgbClr val="FFFFFF"/>
                </a:solidFill>
              </a:rPr>
              <a:t>(Besides Learning What Research is Like)</a:t>
            </a:r>
          </a:p>
        </p:txBody>
      </p:sp>
      <p:sp>
        <p:nvSpPr>
          <p:cNvPr id="3" name="TextBox 2">
            <a:extLst>
              <a:ext uri="{FF2B5EF4-FFF2-40B4-BE49-F238E27FC236}">
                <a16:creationId xmlns:a16="http://schemas.microsoft.com/office/drawing/2014/main" id="{2E06C1DC-36AD-8020-0395-CA1297CFC54E}"/>
              </a:ext>
            </a:extLst>
          </p:cNvPr>
          <p:cNvSpPr txBox="1"/>
          <p:nvPr/>
        </p:nvSpPr>
        <p:spPr>
          <a:xfrm>
            <a:off x="402114" y="1698131"/>
            <a:ext cx="8339769" cy="5509200"/>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rgbClr val="0000FF"/>
                </a:solidFill>
                <a:latin typeface="Calibri" panose="020F0502020204030204" pitchFamily="34" charset="0"/>
                <a:ea typeface="Times New Roman" panose="02020603050405020304" pitchFamily="18" charset="0"/>
                <a:cs typeface="Calibri" panose="020F0502020204030204" pitchFamily="34" charset="0"/>
              </a:rPr>
              <a:t>Learning about (magnetic) materials and methods to characterize them</a:t>
            </a:r>
            <a:endParaRPr lang="en-US" sz="3200" dirty="0">
              <a:latin typeface="Arial" panose="020B0604020202020204" pitchFamily="34" charset="0"/>
            </a:endParaRPr>
          </a:p>
          <a:p>
            <a:pPr marL="285750" indent="-285750">
              <a:buFont typeface="Arial" panose="020B0604020202020204" pitchFamily="34" charset="0"/>
              <a:buChar char="•"/>
            </a:pPr>
            <a:r>
              <a:rPr lang="en-US" sz="3200" dirty="0">
                <a:solidFill>
                  <a:srgbClr val="FF0000"/>
                </a:solidFill>
                <a:latin typeface="Calibri" panose="020F0502020204030204" pitchFamily="34" charset="0"/>
                <a:ea typeface="Times New Roman" panose="02020603050405020304" pitchFamily="18" charset="0"/>
                <a:cs typeface="Calibri" panose="020F0502020204030204" pitchFamily="34" charset="0"/>
              </a:rPr>
              <a:t>Learning how to obtain and cite information related to your research</a:t>
            </a:r>
            <a:endParaRPr lang="en-US" sz="4400" dirty="0">
              <a:latin typeface="Arial" panose="020B0604020202020204" pitchFamily="34" charset="0"/>
            </a:endParaRPr>
          </a:p>
          <a:p>
            <a:pPr marL="285750" indent="-285750">
              <a:buFont typeface="Arial" panose="020B0604020202020204" pitchFamily="34" charset="0"/>
              <a:buChar char="•"/>
            </a:pPr>
            <a:r>
              <a:rPr lang="en-US" sz="3200" dirty="0">
                <a:solidFill>
                  <a:srgbClr val="00FF00"/>
                </a:solidFill>
                <a:latin typeface="Calibri" panose="020F0502020204030204" pitchFamily="34" charset="0"/>
                <a:ea typeface="Times New Roman" panose="02020603050405020304" pitchFamily="18" charset="0"/>
                <a:cs typeface="Calibri" panose="020F0502020204030204" pitchFamily="34" charset="0"/>
              </a:rPr>
              <a:t>Practicing proper scientific documentation through a lab notebook</a:t>
            </a:r>
            <a:endParaRPr lang="en-US" sz="4400" dirty="0">
              <a:latin typeface="Arial" panose="020B0604020202020204" pitchFamily="34" charset="0"/>
            </a:endParaRPr>
          </a:p>
          <a:p>
            <a:pPr marL="285750" indent="-285750">
              <a:buFont typeface="Arial" panose="020B0604020202020204" pitchFamily="34" charset="0"/>
              <a:buChar char="•"/>
            </a:pPr>
            <a:r>
              <a:rPr lang="en-US" sz="3200" dirty="0">
                <a:solidFill>
                  <a:srgbClr val="ED7D31"/>
                </a:solidFill>
                <a:latin typeface="Calibri" panose="020F0502020204030204" pitchFamily="34" charset="0"/>
                <a:ea typeface="Times New Roman" panose="02020603050405020304" pitchFamily="18" charset="0"/>
                <a:cs typeface="Calibri" panose="020F0502020204030204" pitchFamily="34" charset="0"/>
              </a:rPr>
              <a:t>Practicing how to graph information for effective scientific communication</a:t>
            </a:r>
            <a:endParaRPr lang="en-US" sz="3200" dirty="0">
              <a:latin typeface="Arial" panose="020B0604020202020204" pitchFamily="34" charset="0"/>
            </a:endParaRPr>
          </a:p>
          <a:p>
            <a:pPr marL="285750" indent="-285750">
              <a:buFont typeface="Arial" panose="020B0604020202020204" pitchFamily="34" charset="0"/>
              <a:buChar char="•"/>
            </a:pPr>
            <a:r>
              <a:rPr lang="en-US" sz="3200" dirty="0">
                <a:solidFill>
                  <a:srgbClr val="9900FF"/>
                </a:solidFill>
                <a:latin typeface="Calibri" panose="020F0502020204030204" pitchFamily="34" charset="0"/>
                <a:ea typeface="Times New Roman" panose="02020603050405020304" pitchFamily="18" charset="0"/>
                <a:cs typeface="Calibri" panose="020F0502020204030204" pitchFamily="34" charset="0"/>
              </a:rPr>
              <a:t>Learning how to effectively communicate science research in written and oral form</a:t>
            </a:r>
            <a:endParaRPr lang="en-US" sz="4400" dirty="0">
              <a:latin typeface="Arial" panose="020B0604020202020204" pitchFamily="34" charset="0"/>
            </a:endParaRPr>
          </a:p>
          <a:p>
            <a:pPr marL="285750" indent="-285750">
              <a:buFont typeface="Arial" panose="020B0604020202020204" pitchFamily="34" charset="0"/>
              <a:buChar char="•"/>
            </a:pPr>
            <a:endParaRPr lang="en-US" sz="3200" dirty="0"/>
          </a:p>
        </p:txBody>
      </p:sp>
    </p:spTree>
    <p:extLst>
      <p:ext uri="{BB962C8B-B14F-4D97-AF65-F5344CB8AC3E}">
        <p14:creationId xmlns:p14="http://schemas.microsoft.com/office/powerpoint/2010/main" val="230561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24DB760-EBC0-C3D9-BA58-88BB00182DC1}"/>
              </a:ext>
            </a:extLst>
          </p:cNvPr>
          <p:cNvPicPr>
            <a:picLocks noChangeAspect="1"/>
          </p:cNvPicPr>
          <p:nvPr/>
        </p:nvPicPr>
        <p:blipFill>
          <a:blip r:embed="rId2"/>
          <a:stretch>
            <a:fillRect/>
          </a:stretch>
        </p:blipFill>
        <p:spPr>
          <a:xfrm>
            <a:off x="30480" y="1309890"/>
            <a:ext cx="9144000" cy="5396459"/>
          </a:xfrm>
          <a:prstGeom prst="rect">
            <a:avLst/>
          </a:prstGeom>
        </p:spPr>
      </p:pic>
      <p:sp>
        <p:nvSpPr>
          <p:cNvPr id="8" name="Arrow: Right 7">
            <a:extLst>
              <a:ext uri="{FF2B5EF4-FFF2-40B4-BE49-F238E27FC236}">
                <a16:creationId xmlns:a16="http://schemas.microsoft.com/office/drawing/2014/main" id="{9EABA6F0-98AA-113F-35BD-49D8240A9D1E}"/>
              </a:ext>
            </a:extLst>
          </p:cNvPr>
          <p:cNvSpPr/>
          <p:nvPr/>
        </p:nvSpPr>
        <p:spPr>
          <a:xfrm rot="10800000">
            <a:off x="6537956" y="4899177"/>
            <a:ext cx="399467" cy="26428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27C41AE-8A53-3540-D6F4-30285CC2CB85}"/>
              </a:ext>
            </a:extLst>
          </p:cNvPr>
          <p:cNvSpPr txBox="1"/>
          <p:nvPr/>
        </p:nvSpPr>
        <p:spPr>
          <a:xfrm>
            <a:off x="6937423" y="4846654"/>
            <a:ext cx="1600646" cy="369332"/>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We are here</a:t>
            </a:r>
          </a:p>
        </p:txBody>
      </p:sp>
      <p:sp>
        <p:nvSpPr>
          <p:cNvPr id="10" name="Rectangle 9">
            <a:extLst>
              <a:ext uri="{FF2B5EF4-FFF2-40B4-BE49-F238E27FC236}">
                <a16:creationId xmlns:a16="http://schemas.microsoft.com/office/drawing/2014/main" id="{F714B30A-614A-0AC3-5700-DA5C6D2D3C92}"/>
              </a:ext>
            </a:extLst>
          </p:cNvPr>
          <p:cNvSpPr/>
          <p:nvPr/>
        </p:nvSpPr>
        <p:spPr>
          <a:xfrm>
            <a:off x="7041374" y="5163464"/>
            <a:ext cx="2072146" cy="369332"/>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9DF2C9C-F20E-0B84-0F44-2BF97BCC3DA3}"/>
              </a:ext>
            </a:extLst>
          </p:cNvPr>
          <p:cNvSpPr/>
          <p:nvPr/>
        </p:nvSpPr>
        <p:spPr>
          <a:xfrm>
            <a:off x="2513937" y="5173624"/>
            <a:ext cx="1189384" cy="369332"/>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36F8133-6C87-A43A-054C-6DC161CC53ED}"/>
              </a:ext>
            </a:extLst>
          </p:cNvPr>
          <p:cNvSpPr txBox="1"/>
          <p:nvPr/>
        </p:nvSpPr>
        <p:spPr>
          <a:xfrm>
            <a:off x="7041374" y="5511052"/>
            <a:ext cx="2407920" cy="338554"/>
          </a:xfrm>
          <a:prstGeom prst="rect">
            <a:avLst/>
          </a:prstGeom>
          <a:noFill/>
        </p:spPr>
        <p:txBody>
          <a:bodyPr wrap="square" rtlCol="0">
            <a:spAutoFit/>
          </a:bodyPr>
          <a:lstStyle/>
          <a:p>
            <a:r>
              <a:rPr lang="en-US" sz="1600" b="1" dirty="0">
                <a:solidFill>
                  <a:srgbClr val="FF0000"/>
                </a:solidFill>
              </a:rPr>
              <a:t>Printed copy please</a:t>
            </a:r>
          </a:p>
        </p:txBody>
      </p:sp>
      <p:sp>
        <p:nvSpPr>
          <p:cNvPr id="13" name="Title 8">
            <a:extLst>
              <a:ext uri="{FF2B5EF4-FFF2-40B4-BE49-F238E27FC236}">
                <a16:creationId xmlns:a16="http://schemas.microsoft.com/office/drawing/2014/main" id="{99F1FBD4-FF8B-EEDC-C31C-823D3041307E}"/>
              </a:ext>
            </a:extLst>
          </p:cNvPr>
          <p:cNvSpPr>
            <a:spLocks noGrp="1"/>
          </p:cNvSpPr>
          <p:nvPr>
            <p:ph type="title"/>
          </p:nvPr>
        </p:nvSpPr>
        <p:spPr>
          <a:xfrm>
            <a:off x="0" y="157788"/>
            <a:ext cx="9144002" cy="923330"/>
          </a:xfrm>
        </p:spPr>
        <p:txBody>
          <a:bodyPr>
            <a:normAutofit fontScale="90000"/>
          </a:bodyPr>
          <a:lstStyle/>
          <a:p>
            <a:pPr algn="ctr"/>
            <a:r>
              <a:rPr lang="en-US" b="1" dirty="0">
                <a:solidFill>
                  <a:srgbClr val="FF0000"/>
                </a:solidFill>
              </a:rPr>
              <a:t>Next week: Practice your elevator pitch.</a:t>
            </a:r>
            <a:br>
              <a:rPr lang="en-US" b="1" dirty="0">
                <a:solidFill>
                  <a:srgbClr val="FF0000"/>
                </a:solidFill>
              </a:rPr>
            </a:br>
            <a:r>
              <a:rPr lang="en-US" b="1" dirty="0">
                <a:solidFill>
                  <a:srgbClr val="FF0000"/>
                </a:solidFill>
              </a:rPr>
              <a:t>Practice on friends/family members.</a:t>
            </a:r>
            <a:br>
              <a:rPr lang="en-US" b="1" dirty="0">
                <a:solidFill>
                  <a:srgbClr val="FF0000"/>
                </a:solidFill>
              </a:rPr>
            </a:br>
            <a:r>
              <a:rPr lang="en-US" sz="2700" b="1" dirty="0">
                <a:solidFill>
                  <a:srgbClr val="FF0000"/>
                </a:solidFill>
              </a:rPr>
              <a:t>(graph rubrics on back of lab notebook feedback and website)</a:t>
            </a:r>
            <a:endParaRPr lang="en-US" dirty="0">
              <a:solidFill>
                <a:srgbClr val="FF0000"/>
              </a:solidFill>
            </a:endParaRPr>
          </a:p>
        </p:txBody>
      </p:sp>
    </p:spTree>
    <p:extLst>
      <p:ext uri="{BB962C8B-B14F-4D97-AF65-F5344CB8AC3E}">
        <p14:creationId xmlns:p14="http://schemas.microsoft.com/office/powerpoint/2010/main" val="1335219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5A523-2CD2-8309-E3D9-72A589EA518E}"/>
              </a:ext>
            </a:extLst>
          </p:cNvPr>
          <p:cNvSpPr>
            <a:spLocks noGrp="1"/>
          </p:cNvSpPr>
          <p:nvPr>
            <p:ph type="title"/>
          </p:nvPr>
        </p:nvSpPr>
        <p:spPr>
          <a:xfrm>
            <a:off x="628650" y="0"/>
            <a:ext cx="7886700" cy="1325563"/>
          </a:xfrm>
        </p:spPr>
        <p:txBody>
          <a:bodyPr>
            <a:normAutofit fontScale="90000"/>
          </a:bodyPr>
          <a:lstStyle/>
          <a:p>
            <a:pPr algn="ctr"/>
            <a:r>
              <a:rPr lang="en-US" dirty="0"/>
              <a:t>Discuss Experimental Setup Rubric</a:t>
            </a:r>
            <a:br>
              <a:rPr lang="en-US" dirty="0"/>
            </a:br>
            <a:r>
              <a:rPr lang="en-US" dirty="0"/>
              <a:t>for MOKE since no graphs yet</a:t>
            </a:r>
          </a:p>
        </p:txBody>
      </p:sp>
      <p:pic>
        <p:nvPicPr>
          <p:cNvPr id="4" name="Picture 3">
            <a:extLst>
              <a:ext uri="{FF2B5EF4-FFF2-40B4-BE49-F238E27FC236}">
                <a16:creationId xmlns:a16="http://schemas.microsoft.com/office/drawing/2014/main" id="{18F8C7C6-B749-3B95-5BE6-939A8BB8F395}"/>
              </a:ext>
            </a:extLst>
          </p:cNvPr>
          <p:cNvPicPr>
            <a:picLocks noChangeAspect="1"/>
          </p:cNvPicPr>
          <p:nvPr/>
        </p:nvPicPr>
        <p:blipFill>
          <a:blip r:embed="rId3"/>
          <a:stretch>
            <a:fillRect/>
          </a:stretch>
        </p:blipFill>
        <p:spPr>
          <a:xfrm>
            <a:off x="0" y="1328027"/>
            <a:ext cx="9144000" cy="5529973"/>
          </a:xfrm>
          <a:prstGeom prst="rect">
            <a:avLst/>
          </a:prstGeom>
        </p:spPr>
      </p:pic>
      <p:sp>
        <p:nvSpPr>
          <p:cNvPr id="5" name="Rectangle 4">
            <a:extLst>
              <a:ext uri="{FF2B5EF4-FFF2-40B4-BE49-F238E27FC236}">
                <a16:creationId xmlns:a16="http://schemas.microsoft.com/office/drawing/2014/main" id="{401CC9EC-F561-347D-4CEC-4541F7C5AEE4}"/>
              </a:ext>
            </a:extLst>
          </p:cNvPr>
          <p:cNvSpPr/>
          <p:nvPr/>
        </p:nvSpPr>
        <p:spPr>
          <a:xfrm>
            <a:off x="0" y="1546504"/>
            <a:ext cx="2987040" cy="1288136"/>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160C982-D0F4-F96B-C57E-3FE09386B9EF}"/>
              </a:ext>
            </a:extLst>
          </p:cNvPr>
          <p:cNvSpPr txBox="1"/>
          <p:nvPr/>
        </p:nvSpPr>
        <p:spPr>
          <a:xfrm>
            <a:off x="162560" y="1985586"/>
            <a:ext cx="2661920" cy="369332"/>
          </a:xfrm>
          <a:prstGeom prst="rect">
            <a:avLst/>
          </a:prstGeom>
          <a:noFill/>
        </p:spPr>
        <p:txBody>
          <a:bodyPr wrap="square" rtlCol="0">
            <a:spAutoFit/>
          </a:bodyPr>
          <a:lstStyle/>
          <a:p>
            <a:r>
              <a:rPr lang="en-US" dirty="0">
                <a:solidFill>
                  <a:srgbClr val="FF0000"/>
                </a:solidFill>
              </a:rPr>
              <a:t>Important for notebooks</a:t>
            </a:r>
          </a:p>
        </p:txBody>
      </p:sp>
      <p:sp>
        <p:nvSpPr>
          <p:cNvPr id="7" name="TextBox 6">
            <a:extLst>
              <a:ext uri="{FF2B5EF4-FFF2-40B4-BE49-F238E27FC236}">
                <a16:creationId xmlns:a16="http://schemas.microsoft.com/office/drawing/2014/main" id="{DDB3D04C-5810-AB09-A300-A531E98C6E0D}"/>
              </a:ext>
            </a:extLst>
          </p:cNvPr>
          <p:cNvSpPr txBox="1"/>
          <p:nvPr/>
        </p:nvSpPr>
        <p:spPr>
          <a:xfrm>
            <a:off x="-91440" y="2410113"/>
            <a:ext cx="2661920" cy="369332"/>
          </a:xfrm>
          <a:prstGeom prst="rect">
            <a:avLst/>
          </a:prstGeom>
          <a:noFill/>
        </p:spPr>
        <p:txBody>
          <a:bodyPr wrap="square" rtlCol="0">
            <a:spAutoFit/>
          </a:bodyPr>
          <a:lstStyle/>
          <a:p>
            <a:r>
              <a:rPr lang="en-US" dirty="0"/>
              <a:t>As in a paper</a:t>
            </a:r>
          </a:p>
        </p:txBody>
      </p:sp>
      <p:sp>
        <p:nvSpPr>
          <p:cNvPr id="8" name="Rectangle 7">
            <a:extLst>
              <a:ext uri="{FF2B5EF4-FFF2-40B4-BE49-F238E27FC236}">
                <a16:creationId xmlns:a16="http://schemas.microsoft.com/office/drawing/2014/main" id="{D0ED16BD-4D20-3343-8C29-D77D69C8A573}"/>
              </a:ext>
            </a:extLst>
          </p:cNvPr>
          <p:cNvSpPr/>
          <p:nvPr/>
        </p:nvSpPr>
        <p:spPr>
          <a:xfrm>
            <a:off x="0" y="5529972"/>
            <a:ext cx="8412480" cy="1018859"/>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765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10922</TotalTime>
  <Words>2112</Words>
  <Application>Microsoft Office PowerPoint</Application>
  <PresentationFormat>On-screen Show (4:3)</PresentationFormat>
  <Paragraphs>191</Paragraphs>
  <Slides>27</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Aptos</vt:lpstr>
      <vt:lpstr>Aptos Display</vt:lpstr>
      <vt:lpstr>Arial</vt:lpstr>
      <vt:lpstr>Calibri</vt:lpstr>
      <vt:lpstr>Roboto</vt:lpstr>
      <vt:lpstr>Times New Roman</vt:lpstr>
      <vt:lpstr>Office Theme</vt:lpstr>
      <vt:lpstr>Today’s Goals</vt:lpstr>
      <vt:lpstr>Reminder of Example from Last Time</vt:lpstr>
      <vt:lpstr>You are not required to do fitting, but it would be nice to identify peak locations if you have clear peaks. It’s good practice if you have time. We are more interested in identifying the peaks.</vt:lpstr>
      <vt:lpstr>PowerPoint Presentation</vt:lpstr>
      <vt:lpstr>I want to zoom out for a minute and consider the goals of this class.</vt:lpstr>
      <vt:lpstr>Becoming a researcher is like assembling a giant puzzle </vt:lpstr>
      <vt:lpstr>Our Primary Skill Focus (Besides Learning What Research is Like)</vt:lpstr>
      <vt:lpstr>Next week: Practice your elevator pitch. Practice on friends/family members. (graph rubrics on back of lab notebook feedback and website)</vt:lpstr>
      <vt:lpstr>Discuss Experimental Setup Rubric for MOKE since no graphs yet</vt:lpstr>
      <vt:lpstr>MOKE Setup.  We already discussed this was terrible. Don’t do this!</vt:lpstr>
      <vt:lpstr>It is totally fine to be inspired by someone else’s work AS LONG AS you cite it. Otherwise, it’s plagiarism!</vt:lpstr>
      <vt:lpstr>Figures in papers including graphs/setups have captions</vt:lpstr>
      <vt:lpstr>Reminder of Example from Last Time</vt:lpstr>
      <vt:lpstr>Communicating Guidance</vt:lpstr>
      <vt:lpstr>PowerPoint Presentation</vt:lpstr>
      <vt:lpstr>PowerPoint Presentation</vt:lpstr>
      <vt:lpstr>Lab Notebook Debrief Only 25% of lab notebook grade</vt:lpstr>
      <vt:lpstr>The Value of Peer Assistance</vt:lpstr>
      <vt:lpstr>There are many benefits.  Here are a few.</vt:lpstr>
      <vt:lpstr>To practice: Switch notebooks with your partner(s)</vt:lpstr>
      <vt:lpstr>Confidence Surveys  I recognize that the feedback here might be a hit to the ego, and I get that. However, I want to assure you that all of you can still do well as long as you take this as an opportunity to learn how to present your project planning better. </vt:lpstr>
      <vt:lpstr>Building a Story Particularly When Unclear and/or Unfinished</vt:lpstr>
      <vt:lpstr>Building a Story When Not Clear or Unfinished (such as MOKE)</vt:lpstr>
      <vt:lpstr>Unfinished vs Finished Stories (Preparing for next week’s chats)</vt:lpstr>
      <vt:lpstr>PowerPoint Presentation</vt:lpstr>
      <vt:lpstr>PowerPoint Presentation</vt:lpstr>
      <vt:lpstr>Would you like to work to improve this class?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Mikel Holcomb</dc:creator>
  <cp:lastModifiedBy>Mikel Holcomb</cp:lastModifiedBy>
  <cp:revision>65</cp:revision>
  <cp:lastPrinted>2025-11-04T15:18:00Z</cp:lastPrinted>
  <dcterms:created xsi:type="dcterms:W3CDTF">2025-10-16T19:03:33Z</dcterms:created>
  <dcterms:modified xsi:type="dcterms:W3CDTF">2025-11-06T20:18:54Z</dcterms:modified>
</cp:coreProperties>
</file>